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  <p:sldMasterId id="2147483909" r:id="rId2"/>
    <p:sldMasterId id="2147484017" r:id="rId3"/>
    <p:sldMasterId id="2147484029" r:id="rId4"/>
    <p:sldMasterId id="2147484041" r:id="rId5"/>
    <p:sldMasterId id="2147484077" r:id="rId6"/>
  </p:sldMasterIdLst>
  <p:notesMasterIdLst>
    <p:notesMasterId r:id="rId71"/>
  </p:notesMasterIdLst>
  <p:sldIdLst>
    <p:sldId id="256" r:id="rId7"/>
    <p:sldId id="257" r:id="rId8"/>
    <p:sldId id="300" r:id="rId9"/>
    <p:sldId id="301" r:id="rId10"/>
    <p:sldId id="302" r:id="rId11"/>
    <p:sldId id="303" r:id="rId12"/>
    <p:sldId id="304" r:id="rId13"/>
    <p:sldId id="305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8" r:id="rId23"/>
    <p:sldId id="269" r:id="rId24"/>
    <p:sldId id="270" r:id="rId25"/>
    <p:sldId id="271" r:id="rId26"/>
    <p:sldId id="272" r:id="rId27"/>
    <p:sldId id="294" r:id="rId28"/>
    <p:sldId id="273" r:id="rId29"/>
    <p:sldId id="274" r:id="rId30"/>
    <p:sldId id="324" r:id="rId31"/>
    <p:sldId id="275" r:id="rId32"/>
    <p:sldId id="276" r:id="rId33"/>
    <p:sldId id="295" r:id="rId34"/>
    <p:sldId id="297" r:id="rId35"/>
    <p:sldId id="296" r:id="rId36"/>
    <p:sldId id="298" r:id="rId37"/>
    <p:sldId id="299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3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1" autoAdjust="0"/>
    <p:restoredTop sz="78142" autoAdjust="0"/>
  </p:normalViewPr>
  <p:slideViewPr>
    <p:cSldViewPr snapToGrid="0">
      <p:cViewPr varScale="1">
        <p:scale>
          <a:sx n="71" d="100"/>
          <a:sy n="71" d="100"/>
        </p:scale>
        <p:origin x="12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391D9-D412-4C16-9229-781E6E486D8C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48B3C-48A0-4F31-8EE0-201B1DFACF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417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oc.qt.io/archives/qt-4.8/qobject.html#sende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oc.qt.io/archives/qt-4.8/qobject.html#qobject_cast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24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031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20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068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120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同樣將</a:t>
            </a:r>
            <a:r>
              <a:rPr lang="en-US" altLang="zh-TW" dirty="0" smtClean="0"/>
              <a:t>Hello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world!</a:t>
            </a:r>
            <a:r>
              <a:rPr lang="zh-TW" altLang="en-US" dirty="0" smtClean="0"/>
              <a:t>的範例在</a:t>
            </a:r>
            <a:r>
              <a:rPr lang="en-US" altLang="zh-TW" dirty="0" smtClean="0"/>
              <a:t>raspberry</a:t>
            </a:r>
            <a:r>
              <a:rPr lang="zh-TW" altLang="en-US" dirty="0" smtClean="0"/>
              <a:t> </a:t>
            </a:r>
            <a:r>
              <a:rPr lang="en-US" altLang="zh-TW" dirty="0" smtClean="0"/>
              <a:t>pi</a:t>
            </a:r>
            <a:r>
              <a:rPr lang="zh-TW" altLang="en-US" dirty="0" smtClean="0"/>
              <a:t>上做一次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778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在</a:t>
            </a:r>
            <a:r>
              <a:rPr lang="en-US" altLang="zh-TW" sz="1200" dirty="0" smtClean="0"/>
              <a:t>function</a:t>
            </a:r>
            <a:r>
              <a:rPr lang="zh-TW" altLang="en-US" sz="1200" dirty="0" smtClean="0"/>
              <a:t>裡</a:t>
            </a:r>
            <a:r>
              <a:rPr lang="en-US" altLang="zh-TW" sz="1200" dirty="0" smtClean="0"/>
              <a:t>,</a:t>
            </a:r>
            <a:r>
              <a:rPr lang="zh-TW" altLang="en-US" sz="1200" dirty="0" smtClean="0"/>
              <a:t> 寫點擊</a:t>
            </a:r>
            <a:r>
              <a:rPr lang="en-US" altLang="zh-TW" sz="1200" dirty="0" smtClean="0"/>
              <a:t>button</a:t>
            </a:r>
            <a:r>
              <a:rPr lang="zh-TW" altLang="en-US" sz="1200" dirty="0" smtClean="0"/>
              <a:t>後的功能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826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55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1A627-4785-4002-974F-CC9DB292A28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092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540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31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What is QT?,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brief timeline, Platform support,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Applications…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 smtClean="0"/>
              <a:t>再來介紹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個範例</a:t>
            </a:r>
            <a:endParaRPr lang="en-US" altLang="zh-TW" dirty="0" smtClean="0"/>
          </a:p>
          <a:p>
            <a:r>
              <a:rPr lang="zh-TW" altLang="en-US" dirty="0" smtClean="0"/>
              <a:t>最後簡單介紹一下我的研究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829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框框中的程式碼為訂一個叫</a:t>
            </a:r>
            <a:r>
              <a:rPr lang="en-US" altLang="zh-TW" dirty="0" smtClean="0"/>
              <a:t>Calculator</a:t>
            </a:r>
            <a:r>
              <a:rPr lang="zh-TW" altLang="en-US" dirty="0" smtClean="0"/>
              <a:t>的類別</a:t>
            </a:r>
            <a:r>
              <a:rPr lang="en-US" altLang="zh-TW" dirty="0" smtClean="0"/>
              <a:t>, </a:t>
            </a:r>
            <a:r>
              <a:rPr lang="zh-TW" altLang="en-US" dirty="0" smtClean="0"/>
              <a:t>繼承自</a:t>
            </a:r>
            <a:r>
              <a:rPr lang="en-US" altLang="zh-TW" dirty="0" err="1" smtClean="0"/>
              <a:t>Qwidget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Calculator</a:t>
            </a:r>
            <a:r>
              <a:rPr lang="en-US" altLang="zh-TW" baseline="0" dirty="0" smtClean="0"/>
              <a:t> class</a:t>
            </a:r>
            <a:r>
              <a:rPr lang="zh-TW" altLang="en-US" baseline="0" dirty="0" smtClean="0"/>
              <a:t>提供一個簡單的計算機功能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定義一些點擊事件的動作以處理滑鼠點擊並呈現其功能</a:t>
            </a:r>
            <a:r>
              <a:rPr lang="en-US" altLang="zh-TW" baseline="0" dirty="0" smtClean="0"/>
              <a:t>.</a:t>
            </a:r>
          </a:p>
          <a:p>
            <a:r>
              <a:rPr lang="en-US" altLang="zh-TW" dirty="0" smtClean="0"/>
              <a:t>Button</a:t>
            </a:r>
            <a:r>
              <a:rPr lang="zh-TW" altLang="en-US" dirty="0" smtClean="0"/>
              <a:t>根據他的行為功能作為分群</a:t>
            </a:r>
            <a:r>
              <a:rPr lang="en-US" altLang="zh-TW" dirty="0" smtClean="0"/>
              <a:t>,</a:t>
            </a:r>
            <a:r>
              <a:rPr lang="zh-TW" altLang="en-US" dirty="0" smtClean="0"/>
              <a:t> 像是數字</a:t>
            </a:r>
            <a:r>
              <a:rPr lang="en-US" altLang="zh-TW" dirty="0" smtClean="0"/>
              <a:t>button(0-9),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當點擊數字</a:t>
            </a:r>
            <a:r>
              <a:rPr lang="en-US" altLang="zh-TW" baseline="0" dirty="0" smtClean="0"/>
              <a:t>button</a:t>
            </a:r>
            <a:r>
              <a:rPr lang="zh-TW" altLang="en-US" baseline="0" dirty="0" smtClean="0"/>
              <a:t>就會在計算機上顯示數字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所以將這些</a:t>
            </a:r>
            <a:r>
              <a:rPr lang="en-US" altLang="zh-TW" baseline="0" dirty="0" smtClean="0"/>
              <a:t>button</a:t>
            </a:r>
            <a:r>
              <a:rPr lang="zh-TW" altLang="en-US" baseline="0" dirty="0" smtClean="0"/>
              <a:t>分在同一個</a:t>
            </a:r>
            <a:r>
              <a:rPr lang="en-US" altLang="zh-TW" baseline="0" dirty="0" smtClean="0"/>
              <a:t>slot(e.g. </a:t>
            </a:r>
            <a:r>
              <a:rPr lang="en-US" altLang="zh-TW" baseline="0" dirty="0" err="1" smtClean="0"/>
              <a:t>digitClicked</a:t>
            </a:r>
            <a:r>
              <a:rPr lang="en-US" altLang="zh-TW" baseline="0" dirty="0" smtClean="0"/>
              <a:t>()</a:t>
            </a:r>
            <a:r>
              <a:rPr lang="zh-TW" altLang="en-US" baseline="0" dirty="0" smtClean="0"/>
              <a:t>做處理</a:t>
            </a:r>
            <a:r>
              <a:rPr lang="en-US" altLang="zh-TW" baseline="0" dirty="0" smtClean="0"/>
              <a:t>), </a:t>
            </a:r>
          </a:p>
          <a:p>
            <a:r>
              <a:rPr lang="zh-TW" altLang="en-US" dirty="0" smtClean="0"/>
              <a:t>另外其他像是運算符號</a:t>
            </a:r>
            <a:r>
              <a:rPr lang="en-US" altLang="zh-TW" dirty="0" smtClean="0"/>
              <a:t>+-*/ </a:t>
            </a:r>
            <a:r>
              <a:rPr lang="zh-TW" altLang="en-US" dirty="0" smtClean="0"/>
              <a:t>或平方根等等的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 則有自己的</a:t>
            </a:r>
            <a:r>
              <a:rPr lang="en-US" altLang="zh-TW" dirty="0" smtClean="0"/>
              <a:t>slot</a:t>
            </a:r>
            <a:r>
              <a:rPr lang="zh-TW" altLang="en-US" dirty="0" smtClean="0"/>
              <a:t>做處理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下面的</a:t>
            </a:r>
            <a:r>
              <a:rPr lang="en-US" altLang="zh-TW" dirty="0" smtClean="0"/>
              <a:t>slot</a:t>
            </a:r>
            <a:r>
              <a:rPr lang="zh-TW" altLang="en-US" dirty="0" smtClean="0"/>
              <a:t> 定義一些點擊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後</a:t>
            </a:r>
            <a:r>
              <a:rPr lang="en-US" altLang="zh-TW" dirty="0" smtClean="0"/>
              <a:t>,</a:t>
            </a:r>
            <a:r>
              <a:rPr lang="zh-TW" altLang="en-US" dirty="0" smtClean="0"/>
              <a:t> 所需要用到的</a:t>
            </a:r>
            <a:r>
              <a:rPr lang="en-US" altLang="zh-TW" dirty="0" smtClean="0"/>
              <a:t>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00EEB-F603-4277-926F-B3369F129F8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37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createButton</a:t>
            </a:r>
            <a:r>
              <a:rPr lang="en-US" altLang="zh-TW" baseline="0" dirty="0" smtClean="0"/>
              <a:t> function </a:t>
            </a:r>
            <a:r>
              <a:rPr lang="zh-TW" altLang="en-US" baseline="0" dirty="0" smtClean="0"/>
              <a:t>用來之後能夠新建</a:t>
            </a:r>
            <a:r>
              <a:rPr lang="en-US" altLang="zh-TW" baseline="0" dirty="0" smtClean="0"/>
              <a:t>Button</a:t>
            </a:r>
            <a:r>
              <a:rPr lang="zh-TW" altLang="en-US" baseline="0" dirty="0" smtClean="0"/>
              <a:t>的功能</a:t>
            </a:r>
            <a:r>
              <a:rPr lang="en-US" altLang="zh-TW" baseline="0" dirty="0" smtClean="0"/>
              <a:t>, </a:t>
            </a:r>
          </a:p>
          <a:p>
            <a:r>
              <a:rPr lang="en-US" altLang="zh-TW" baseline="0" dirty="0" err="1" smtClean="0"/>
              <a:t>abortOperation</a:t>
            </a:r>
            <a:r>
              <a:rPr lang="en-US" altLang="zh-TW" baseline="0" dirty="0" smtClean="0"/>
              <a:t>() </a:t>
            </a:r>
            <a:r>
              <a:rPr lang="zh-TW" altLang="en-US" baseline="0" dirty="0" smtClean="0"/>
              <a:t>用來處理不符合計算的狀況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像是除於</a:t>
            </a:r>
            <a:r>
              <a:rPr lang="en-US" altLang="zh-TW" baseline="0" dirty="0" smtClean="0"/>
              <a:t>0</a:t>
            </a:r>
            <a:r>
              <a:rPr lang="zh-TW" altLang="en-US" baseline="0" dirty="0" smtClean="0"/>
              <a:t> 或是 負數平方根</a:t>
            </a:r>
            <a:r>
              <a:rPr lang="en-US" altLang="zh-TW" baseline="0" dirty="0" smtClean="0"/>
              <a:t>,</a:t>
            </a:r>
          </a:p>
          <a:p>
            <a:r>
              <a:rPr lang="en-US" altLang="zh-TW" baseline="0" dirty="0" smtClean="0"/>
              <a:t>Calculate() </a:t>
            </a:r>
            <a:r>
              <a:rPr lang="zh-TW" altLang="en-US" baseline="0" dirty="0" smtClean="0"/>
              <a:t>計算</a:t>
            </a:r>
            <a:r>
              <a:rPr lang="en-US" altLang="zh-TW" baseline="0" dirty="0" smtClean="0"/>
              <a:t>+-</a:t>
            </a:r>
            <a:r>
              <a:rPr lang="zh-TW" altLang="en-US" baseline="0" dirty="0" smtClean="0"/>
              <a:t>*</a:t>
            </a:r>
            <a:r>
              <a:rPr lang="en-US" altLang="zh-TW" baseline="0" dirty="0" smtClean="0"/>
              <a:t>/</a:t>
            </a:r>
          </a:p>
          <a:p>
            <a:endParaRPr lang="en-US" altLang="zh-TW" baseline="0" dirty="0" smtClean="0"/>
          </a:p>
          <a:p>
            <a:r>
              <a:rPr lang="zh-TW" altLang="en-US" baseline="0" dirty="0" smtClean="0"/>
              <a:t>變數部分</a:t>
            </a:r>
            <a:r>
              <a:rPr lang="en-US" altLang="zh-TW" baseline="0" dirty="0" smtClean="0"/>
              <a:t>, calculator</a:t>
            </a:r>
            <a:r>
              <a:rPr lang="zh-TW" altLang="en-US" baseline="0" dirty="0" smtClean="0"/>
              <a:t>計算後的值或是情況會顯示在</a:t>
            </a:r>
            <a:r>
              <a:rPr lang="en-US" altLang="zh-TW" baseline="0" dirty="0" err="1" smtClean="0"/>
              <a:t>QLineEdit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這個元件上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取名叫</a:t>
            </a:r>
            <a:r>
              <a:rPr lang="en-US" altLang="zh-TW" baseline="0" dirty="0" smtClean="0"/>
              <a:t>display;</a:t>
            </a:r>
          </a:p>
          <a:p>
            <a:endParaRPr lang="en-US" altLang="zh-TW" baseline="0" dirty="0" smtClean="0"/>
          </a:p>
          <a:p>
            <a:pPr fontAlgn="base"/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sumInMemory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值會存在計算機的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(using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M+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sumSoFar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存累積值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點擊等號時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sumSoFar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這變數會被重新計算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之後顯示在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display.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當要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All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時將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sumSoFar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resets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zero.</a:t>
            </a:r>
          </a:p>
          <a:p>
            <a:pPr fontAlgn="base"/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factorSoFar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當在做乘法和除法運算時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會暫時存值 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pendingAdditiveOperator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存最後的加法運算子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pendingMultiplicativeOperator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存最後的乘法運算子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waitingForOperand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當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點擊運算元時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設此變數為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true, 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等待運算元輸入</a:t>
            </a:r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加減和乘除有優先級的順序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所以處理上會不同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/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而像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平方根不需要特殊處理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可以立即計算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最後宣告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QLineEdit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的變數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的陣列 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digitButtons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來顯示數字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0-9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00EEB-F603-4277-926F-B3369F129F8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741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calculator.cpp</a:t>
            </a:r>
            <a:r>
              <a:rPr lang="zh-TW" altLang="en-US" dirty="0" smtClean="0"/>
              <a:t>中一開始要</a:t>
            </a:r>
            <a:r>
              <a:rPr lang="en-US" altLang="zh-TW" dirty="0" smtClean="0"/>
              <a:t>include</a:t>
            </a:r>
            <a:r>
              <a:rPr lang="zh-TW" altLang="en-US" dirty="0" smtClean="0"/>
              <a:t> </a:t>
            </a:r>
            <a:r>
              <a:rPr lang="en-US" altLang="zh-TW" dirty="0" smtClean="0"/>
              <a:t>QT</a:t>
            </a:r>
            <a:r>
              <a:rPr lang="zh-TW" altLang="en-US" dirty="0" smtClean="0"/>
              <a:t>的模組才能使用</a:t>
            </a:r>
            <a:r>
              <a:rPr lang="en-US" altLang="zh-TW" dirty="0" smtClean="0"/>
              <a:t>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#include &lt;</a:t>
            </a:r>
            <a:r>
              <a:rPr lang="en-US" altLang="zh-TW" dirty="0" err="1" smtClean="0"/>
              <a:t>QtGui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 是</a:t>
            </a:r>
            <a:r>
              <a:rPr lang="en-US" altLang="zh-TW" dirty="0" smtClean="0"/>
              <a:t>QT4</a:t>
            </a:r>
            <a:r>
              <a:rPr lang="zh-TW" altLang="en-US" dirty="0" smtClean="0"/>
              <a:t>時使用的模組</a:t>
            </a:r>
            <a:r>
              <a:rPr lang="en-US" altLang="zh-TW" dirty="0" smtClean="0"/>
              <a:t>,</a:t>
            </a:r>
            <a:r>
              <a:rPr lang="zh-TW" altLang="en-US" dirty="0" smtClean="0"/>
              <a:t>他包含</a:t>
            </a:r>
            <a:r>
              <a:rPr lang="en-US" altLang="zh-TW" dirty="0" err="1" smtClean="0"/>
              <a:t>QtCore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QtGui</a:t>
            </a:r>
            <a:r>
              <a:rPr lang="en-US" altLang="zh-TW" dirty="0" smtClean="0"/>
              <a:t> libraries </a:t>
            </a:r>
            <a:r>
              <a:rPr lang="zh-TW" altLang="en-US" dirty="0" smtClean="0"/>
              <a:t>的所有定義 </a:t>
            </a:r>
            <a:r>
              <a:rPr lang="en-US" altLang="zh-TW" dirty="0" smtClean="0"/>
              <a:t>, </a:t>
            </a:r>
            <a:r>
              <a:rPr lang="zh-TW" altLang="en-US" dirty="0" smtClean="0"/>
              <a:t>而目前</a:t>
            </a:r>
            <a:r>
              <a:rPr lang="en-US" altLang="zh-TW" dirty="0" smtClean="0"/>
              <a:t>Qt5</a:t>
            </a:r>
            <a:r>
              <a:rPr lang="zh-TW" altLang="en-US" dirty="0" smtClean="0"/>
              <a:t>的版本要改成</a:t>
            </a:r>
            <a:r>
              <a:rPr lang="en-US" altLang="zh-TW" dirty="0" smtClean="0"/>
              <a:t>#include &lt;</a:t>
            </a:r>
            <a:r>
              <a:rPr lang="en-US" altLang="zh-TW" dirty="0" err="1" smtClean="0"/>
              <a:t>QtWidgets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才能編譯</a:t>
            </a:r>
            <a:endParaRPr lang="en-US" altLang="zh-TW" dirty="0" smtClean="0"/>
          </a:p>
          <a:p>
            <a:r>
              <a:rPr lang="zh-TW" altLang="en-US" dirty="0" smtClean="0"/>
              <a:t>之後還要</a:t>
            </a:r>
            <a:r>
              <a:rPr lang="en-US" altLang="zh-TW" dirty="0" smtClean="0"/>
              <a:t>include</a:t>
            </a:r>
            <a:r>
              <a:rPr lang="zh-TW" altLang="en-US" dirty="0" smtClean="0"/>
              <a:t>我們上一頁定義好的</a:t>
            </a:r>
            <a:r>
              <a:rPr lang="en-US" altLang="zh-TW" sz="1200" dirty="0" err="1" smtClean="0"/>
              <a:t>calculator.h</a:t>
            </a:r>
            <a:endParaRPr lang="zh-TW" altLang="en-US" sz="1200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*為什麼不在</a:t>
            </a:r>
            <a:r>
              <a:rPr lang="en-US" altLang="zh-TW" dirty="0" err="1" smtClean="0"/>
              <a:t>mainwindow.h</a:t>
            </a:r>
            <a:r>
              <a:rPr lang="zh-TW" altLang="en-US" dirty="0" smtClean="0"/>
              <a:t>裡</a:t>
            </a:r>
            <a:r>
              <a:rPr lang="en-US" altLang="zh-TW" dirty="0" smtClean="0"/>
              <a:t>include &lt;</a:t>
            </a:r>
            <a:r>
              <a:rPr lang="en-US" altLang="zh-TW" dirty="0" err="1" smtClean="0"/>
              <a:t>QtGui</a:t>
            </a:r>
            <a:r>
              <a:rPr lang="en-US" altLang="zh-TW" dirty="0" smtClean="0"/>
              <a:t>&gt;?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因為在標頭檔內</a:t>
            </a:r>
            <a:r>
              <a:rPr lang="en-US" altLang="zh-TW" baseline="0" dirty="0" smtClean="0"/>
              <a:t>include</a:t>
            </a:r>
            <a:r>
              <a:rPr lang="zh-TW" altLang="en-US" baseline="0" dirty="0" smtClean="0"/>
              <a:t>另一個龐大的標頭檔會快速地降低效能</a:t>
            </a:r>
            <a:r>
              <a:rPr lang="en-US" altLang="zh-TW" baseline="0" dirty="0" smtClean="0"/>
              <a:t>.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22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先初始化</a:t>
            </a:r>
            <a:r>
              <a:rPr lang="en-US" altLang="zh-TW" dirty="0" smtClean="0"/>
              <a:t>calculator</a:t>
            </a:r>
            <a:r>
              <a:rPr lang="zh-TW" altLang="en-US" dirty="0" smtClean="0"/>
              <a:t>的狀態</a:t>
            </a:r>
            <a:r>
              <a:rPr lang="en-US" altLang="zh-TW" dirty="0" smtClean="0"/>
              <a:t>, </a:t>
            </a:r>
            <a:r>
              <a:rPr lang="zh-TW" altLang="en-US" dirty="0" smtClean="0"/>
              <a:t>其中</a:t>
            </a:r>
            <a:r>
              <a:rPr lang="en-US" altLang="zh-TW" dirty="0" err="1" smtClean="0"/>
              <a:t>pendingAdditiveOperator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dirty="0" err="1" smtClean="0"/>
              <a:t>pendingMultiplicativeOperator</a:t>
            </a:r>
            <a:r>
              <a:rPr lang="zh-TW" altLang="en-US" dirty="0" smtClean="0"/>
              <a:t>變數不需要初始化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因為</a:t>
            </a:r>
            <a:r>
              <a:rPr lang="en-US" altLang="zh-TW" dirty="0" err="1" smtClean="0"/>
              <a:t>Qstring</a:t>
            </a:r>
            <a:r>
              <a:rPr lang="zh-TW" altLang="en-US" dirty="0" smtClean="0"/>
              <a:t> 會自動將他們設置為空字串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再來建立</a:t>
            </a:r>
            <a:r>
              <a:rPr lang="en-US" altLang="zh-TW" dirty="0" err="1" smtClean="0"/>
              <a:t>QLineEdit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display, </a:t>
            </a:r>
            <a:r>
              <a:rPr lang="zh-TW" altLang="en-US" dirty="0" smtClean="0"/>
              <a:t>用來顯示狀態和計算值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並設置一些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的屬性</a:t>
            </a:r>
            <a:r>
              <a:rPr lang="en-US" altLang="zh-TW" dirty="0" smtClean="0"/>
              <a:t>, </a:t>
            </a:r>
          </a:p>
          <a:p>
            <a:r>
              <a:rPr lang="zh-TW" altLang="en-US" dirty="0" smtClean="0"/>
              <a:t>將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設置為</a:t>
            </a:r>
            <a:r>
              <a:rPr lang="en-US" altLang="zh-TW" dirty="0" err="1" smtClean="0"/>
              <a:t>ReadOnly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只能用來顯示不能輸入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並將字的大小設為</a:t>
            </a:r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00EEB-F603-4277-926F-B3369F129F8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836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err="1" smtClean="0"/>
              <a:t>createButton</a:t>
            </a:r>
            <a:r>
              <a:rPr lang="en-US" altLang="zh-TW" dirty="0" smtClean="0"/>
              <a:t>() </a:t>
            </a:r>
            <a:r>
              <a:rPr lang="zh-TW" altLang="en-US" dirty="0" smtClean="0"/>
              <a:t>來建立我們需要用到的</a:t>
            </a:r>
            <a:r>
              <a:rPr lang="en-US" altLang="zh-TW" dirty="0" smtClean="0"/>
              <a:t>button. </a:t>
            </a:r>
            <a:r>
              <a:rPr lang="zh-TW" altLang="en-US" dirty="0" smtClean="0"/>
              <a:t>並設置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上的文字和</a:t>
            </a:r>
            <a:r>
              <a:rPr lang="en-US" altLang="zh-TW" dirty="0" smtClean="0"/>
              <a:t>SLOT</a:t>
            </a:r>
            <a:r>
              <a:rPr lang="zh-TW" altLang="en-US" dirty="0" smtClean="0"/>
              <a:t> 信號槽對應的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來連接</a:t>
            </a:r>
            <a:r>
              <a:rPr lang="en-US" altLang="zh-TW" dirty="0" smtClean="0"/>
              <a:t>button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00EEB-F603-4277-926F-B3369F129F8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080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這裡介紹一下</a:t>
            </a:r>
            <a:r>
              <a:rPr lang="en-US" altLang="zh-TW" dirty="0" smtClean="0"/>
              <a:t>QT</a:t>
            </a:r>
            <a:r>
              <a:rPr lang="zh-TW" altLang="en-US" dirty="0" smtClean="0"/>
              <a:t> 的</a:t>
            </a:r>
            <a:r>
              <a:rPr lang="en-US" altLang="zh-TW" dirty="0" smtClean="0"/>
              <a:t>Signal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 Slot.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QT</a:t>
            </a:r>
            <a:r>
              <a:rPr lang="zh-TW" altLang="en-US" dirty="0" smtClean="0"/>
              <a:t>利用訊號與槽機制取代傳統的</a:t>
            </a:r>
            <a:r>
              <a:rPr lang="en-US" altLang="zh-TW" dirty="0" smtClean="0"/>
              <a:t>callback</a:t>
            </a:r>
            <a:r>
              <a:rPr lang="zh-TW" altLang="en-US" dirty="0" smtClean="0"/>
              <a:t>來進行物件之間的溝通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當操作事件發生的時候</a:t>
            </a:r>
            <a:r>
              <a:rPr lang="en-US" altLang="zh-TW" dirty="0" smtClean="0"/>
              <a:t>,</a:t>
            </a:r>
            <a:r>
              <a:rPr lang="zh-TW" altLang="en-US" dirty="0" smtClean="0"/>
              <a:t>物件會發送出一個訊號</a:t>
            </a:r>
            <a:r>
              <a:rPr lang="en-US" altLang="zh-TW" dirty="0" smtClean="0"/>
              <a:t>;</a:t>
            </a:r>
          </a:p>
          <a:p>
            <a:r>
              <a:rPr lang="zh-TW" altLang="en-US" dirty="0" smtClean="0"/>
              <a:t>而槽則是一個函式接受特定信號並且執行槽本身設定的動作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訊號與槽之間則透過</a:t>
            </a:r>
            <a:r>
              <a:rPr lang="en-US" altLang="zh-TW" dirty="0" err="1" smtClean="0"/>
              <a:t>Qobject</a:t>
            </a:r>
            <a:r>
              <a:rPr lang="zh-TW" altLang="en-US" dirty="0" smtClean="0"/>
              <a:t>的靜態方法</a:t>
            </a:r>
            <a:r>
              <a:rPr lang="en-US" altLang="zh-TW" dirty="0" smtClean="0"/>
              <a:t>Connect</a:t>
            </a:r>
            <a:r>
              <a:rPr lang="zh-TW" altLang="en-US" dirty="0" smtClean="0"/>
              <a:t>來連接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https://www.slideshare.net/ssuser32d7cd/qt-49061053?qid=5d1ab160-d0b9-4687-96d7-5102fc8f3a3c&amp;v=&amp;b=&amp;from_search=1</a:t>
            </a:r>
          </a:p>
          <a:p>
            <a:r>
              <a:rPr lang="en-US" altLang="zh-TW" dirty="0" smtClean="0"/>
              <a:t>http://programmingexamples.wikidot.com/qt-signals-and-slots</a:t>
            </a:r>
          </a:p>
          <a:p>
            <a:r>
              <a:rPr lang="en-US" altLang="zh-TW" dirty="0" smtClean="0"/>
              <a:t>https://codertw.com/%E7%A8%8B%E5%BC%8F%E8%AA%9E%E8%A8%80/605012/</a:t>
            </a:r>
          </a:p>
          <a:p>
            <a:r>
              <a:rPr lang="en-US" altLang="zh-TW" dirty="0" smtClean="0"/>
              <a:t>https://www.bogotobogo.com/Qt/Qt5_SignalsSlotsGui.php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503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訊號在任何執行點上皆可發射</a:t>
            </a:r>
            <a:r>
              <a:rPr lang="en-US" altLang="zh-TW" dirty="0" smtClean="0"/>
              <a:t>, </a:t>
            </a:r>
            <a:r>
              <a:rPr lang="zh-TW" altLang="en-US" dirty="0" smtClean="0"/>
              <a:t>甚至可以在槽裡在發射另一個訊號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訊號與槽的連結不限定為一對一的連結</a:t>
            </a:r>
            <a:r>
              <a:rPr lang="en-US" altLang="zh-TW" dirty="0" smtClean="0"/>
              <a:t>, </a:t>
            </a:r>
          </a:p>
          <a:p>
            <a:r>
              <a:rPr lang="zh-TW" altLang="en-US" dirty="0" smtClean="0"/>
              <a:t>一個訊號可以連結到多個槽或多個訊號連結到同一個槽</a:t>
            </a:r>
            <a:r>
              <a:rPr lang="en-US" altLang="zh-TW" dirty="0" smtClean="0"/>
              <a:t>, </a:t>
            </a:r>
          </a:p>
          <a:p>
            <a:r>
              <a:rPr lang="zh-TW" altLang="en-US" dirty="0" smtClean="0"/>
              <a:t>甚至訊號也可連接到訊號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250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以往的</a:t>
            </a:r>
            <a:r>
              <a:rPr lang="en-US" altLang="zh-TW" dirty="0" smtClean="0"/>
              <a:t>callback</a:t>
            </a:r>
            <a:r>
              <a:rPr lang="zh-TW" altLang="en-US" dirty="0" smtClean="0"/>
              <a:t>缺乏類型安全</a:t>
            </a:r>
            <a:r>
              <a:rPr lang="en-US" altLang="zh-TW" dirty="0" smtClean="0"/>
              <a:t>,</a:t>
            </a:r>
            <a:r>
              <a:rPr lang="zh-TW" altLang="en-US" dirty="0" smtClean="0"/>
              <a:t>在呼叫處理函式時</a:t>
            </a:r>
            <a:r>
              <a:rPr lang="en-US" altLang="zh-TW" dirty="0" smtClean="0"/>
              <a:t>,</a:t>
            </a:r>
            <a:r>
              <a:rPr lang="zh-TW" altLang="en-US" dirty="0" smtClean="0"/>
              <a:t>無法確定是傳遞正確型態的參數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但訊號和其接受的槽之間傳遞的資料型態必須要相符合</a:t>
            </a:r>
            <a:r>
              <a:rPr lang="en-US" altLang="zh-TW" dirty="0" smtClean="0"/>
              <a:t>,</a:t>
            </a:r>
            <a:r>
              <a:rPr lang="zh-TW" altLang="en-US" dirty="0" smtClean="0"/>
              <a:t>否則編譯器會提出警告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訊號和槽可接受任何數量</a:t>
            </a:r>
            <a:r>
              <a:rPr lang="en-US" altLang="zh-TW" dirty="0" smtClean="0"/>
              <a:t>,</a:t>
            </a:r>
            <a:r>
              <a:rPr lang="zh-TW" altLang="en-US" dirty="0" smtClean="0"/>
              <a:t>任何型態的參數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所以訊號與槽機制是完整類型安全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訊號與槽機制也確保了低耦合性</a:t>
            </a:r>
            <a:r>
              <a:rPr lang="en-US" altLang="zh-TW" dirty="0" smtClean="0"/>
              <a:t>,</a:t>
            </a:r>
            <a:r>
              <a:rPr lang="zh-TW" altLang="en-US" dirty="0" smtClean="0"/>
              <a:t>發送訊號的類別並不知道是哪個槽會接受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也就是說一個訊號可以呼叫所有可用的槽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此機制會確保當在</a:t>
            </a:r>
            <a:r>
              <a:rPr lang="en-US" altLang="zh-TW" dirty="0" smtClean="0"/>
              <a:t>"</a:t>
            </a:r>
            <a:r>
              <a:rPr lang="zh-TW" altLang="en-US" dirty="0" smtClean="0"/>
              <a:t>連接</a:t>
            </a:r>
            <a:r>
              <a:rPr lang="en-US" altLang="zh-TW" dirty="0" smtClean="0"/>
              <a:t>"</a:t>
            </a:r>
            <a:r>
              <a:rPr lang="zh-TW" altLang="en-US" dirty="0" smtClean="0"/>
              <a:t>訊號和槽時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槽會接受訊號的參數並且正確執行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882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再來這是我在網路上的某篇文章看到的</a:t>
            </a:r>
            <a:endParaRPr lang="en-US" altLang="zh-TW" dirty="0" smtClean="0"/>
          </a:p>
          <a:p>
            <a:r>
              <a:rPr lang="zh-TW" altLang="en-US" dirty="0" smtClean="0"/>
              <a:t>以一個例子對</a:t>
            </a:r>
            <a:r>
              <a:rPr lang="en-US" altLang="zh-TW" dirty="0" smtClean="0"/>
              <a:t>signal</a:t>
            </a:r>
            <a:r>
              <a:rPr lang="zh-TW" altLang="en-US" dirty="0" smtClean="0"/>
              <a:t>和</a:t>
            </a:r>
            <a:r>
              <a:rPr lang="en-US" altLang="zh-TW" dirty="0" smtClean="0"/>
              <a:t>slot</a:t>
            </a:r>
            <a:r>
              <a:rPr lang="zh-TW" altLang="en-US" dirty="0" smtClean="0"/>
              <a:t>做簡單的解釋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825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再來回到</a:t>
            </a:r>
            <a:r>
              <a:rPr lang="en-US" altLang="zh-TW" dirty="0" smtClean="0"/>
              <a:t>calculator</a:t>
            </a:r>
            <a:r>
              <a:rPr lang="zh-TW" altLang="en-US" dirty="0" smtClean="0"/>
              <a:t>的範例</a:t>
            </a:r>
            <a:endParaRPr lang="en-US" altLang="zh-TW" dirty="0" smtClean="0"/>
          </a:p>
          <a:p>
            <a:r>
              <a:rPr lang="zh-TW" altLang="en-US" dirty="0" smtClean="0"/>
              <a:t>這裡設定</a:t>
            </a:r>
            <a:r>
              <a:rPr lang="en-US" altLang="zh-TW" dirty="0" smtClean="0"/>
              <a:t>layout</a:t>
            </a:r>
            <a:r>
              <a:rPr lang="zh-TW" altLang="en-US" dirty="0" smtClean="0"/>
              <a:t>用到的是</a:t>
            </a:r>
            <a:r>
              <a:rPr lang="en-US" altLang="zh-TW" dirty="0" err="1" smtClean="0"/>
              <a:t>QGridLayout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QGridLayout</a:t>
            </a:r>
            <a:r>
              <a:rPr lang="zh-TW" altLang="en-US" dirty="0" smtClean="0"/>
              <a:t>屬於網格式的布局管理員 他可以確保</a:t>
            </a:r>
            <a:r>
              <a:rPr lang="en-US" altLang="zh-TW" dirty="0" smtClean="0"/>
              <a:t>Layout</a:t>
            </a:r>
            <a:r>
              <a:rPr lang="zh-TW" altLang="en-US" dirty="0" smtClean="0"/>
              <a:t>上的元件可以保持適當的大小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防止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重新調整計算機的大小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之後設定</a:t>
            </a:r>
            <a:r>
              <a:rPr lang="en-US" altLang="zh-TW" dirty="0" smtClean="0"/>
              <a:t>layout</a:t>
            </a:r>
            <a:r>
              <a:rPr lang="zh-TW" altLang="en-US" dirty="0" smtClean="0"/>
              <a:t>大小</a:t>
            </a:r>
            <a:r>
              <a:rPr lang="en-US" altLang="zh-TW" dirty="0" smtClean="0"/>
              <a:t>,</a:t>
            </a:r>
            <a:r>
              <a:rPr lang="zh-TW" altLang="en-US" dirty="0" smtClean="0"/>
              <a:t> 並將</a:t>
            </a:r>
            <a:r>
              <a:rPr lang="en-US" altLang="zh-TW" dirty="0" err="1" smtClean="0"/>
              <a:t>caclulator</a:t>
            </a:r>
            <a:r>
              <a:rPr lang="zh-TW" altLang="en-US" dirty="0" smtClean="0"/>
              <a:t>的元件加入到此</a:t>
            </a:r>
            <a:r>
              <a:rPr lang="en-US" altLang="zh-TW" dirty="0" smtClean="0"/>
              <a:t>layout</a:t>
            </a:r>
            <a:r>
              <a:rPr lang="zh-TW" altLang="en-US" dirty="0" smtClean="0"/>
              <a:t>中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00EEB-F603-4277-926F-B3369F129F8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37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D9E01-70A1-4848-B979-BC88BEB9FB2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018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當按下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會發出</a:t>
            </a:r>
            <a:r>
              <a:rPr lang="en-US" altLang="zh-TW" dirty="0" smtClean="0"/>
              <a:t>click</a:t>
            </a:r>
            <a:r>
              <a:rPr lang="zh-TW" altLang="en-US" dirty="0" smtClean="0"/>
              <a:t>的信號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並觸發</a:t>
            </a:r>
            <a:r>
              <a:rPr lang="en-US" altLang="zh-TW" dirty="0" err="1" smtClean="0"/>
              <a:t>digitclicked</a:t>
            </a:r>
            <a:r>
              <a:rPr lang="en-US" altLang="zh-TW" dirty="0" smtClean="0"/>
              <a:t>()</a:t>
            </a:r>
            <a:r>
              <a:rPr lang="zh-TW" altLang="en-US" dirty="0" smtClean="0"/>
              <a:t>的</a:t>
            </a:r>
            <a:r>
              <a:rPr lang="en-US" altLang="zh-TW" dirty="0" smtClean="0"/>
              <a:t>slot.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首先用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clickedButton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作為發送信號的按鈕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QObject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:: sender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（）這個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functon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將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sender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 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Qobject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pointer 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因為我們知道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sender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object, 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所以可以安全地轉換成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Qobeject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qobject_cast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（）。優點是如果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Obeject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的類型錯誤，則返回空指針。因為空指針比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crash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容易診斷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最後有了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在提取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運算子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可以使用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來取得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需要考慮到兩種情況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再點擊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會顯示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00, 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和當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calculator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在等待新的運算元時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新的數字為新的運算子的第一個運算元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所以要先把之前的值給清除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之後將值顯示出來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00EEB-F603-4277-926F-B3369F129F8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953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unaryOperatorClicked</a:t>
            </a:r>
            <a:r>
              <a:rPr lang="en-US" altLang="zh-TW" dirty="0" smtClean="0"/>
              <a:t>()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slot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用來處理一元運算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clickedOperator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用來存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上的文字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zh-TW" altLang="en-US" dirty="0" smtClean="0"/>
              <a:t>當對負數做平方根時和除於</a:t>
            </a:r>
            <a:r>
              <a:rPr lang="en-US" altLang="zh-TW" dirty="0" smtClean="0"/>
              <a:t>0</a:t>
            </a:r>
            <a:r>
              <a:rPr lang="zh-TW" altLang="en-US" dirty="0" smtClean="0"/>
              <a:t>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則執行</a:t>
            </a:r>
            <a:r>
              <a:rPr lang="en-US" altLang="zh-TW" dirty="0" err="1" smtClean="0"/>
              <a:t>abortOperation</a:t>
            </a:r>
            <a:r>
              <a:rPr lang="en-US" altLang="zh-TW" dirty="0" smtClean="0"/>
              <a:t>(), </a:t>
            </a:r>
          </a:p>
          <a:p>
            <a:r>
              <a:rPr lang="zh-TW" altLang="en-US" dirty="0" smtClean="0"/>
              <a:t>當運算後的值顯示在</a:t>
            </a:r>
            <a:r>
              <a:rPr lang="en-US" altLang="zh-TW" dirty="0" err="1" smtClean="0"/>
              <a:t>lineedit</a:t>
            </a:r>
            <a:r>
              <a:rPr lang="zh-TW" altLang="en-US" dirty="0" smtClean="0"/>
              <a:t>上時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將</a:t>
            </a:r>
            <a:r>
              <a:rPr lang="en-US" altLang="zh-TW" dirty="0" err="1" smtClean="0"/>
              <a:t>waitingForOperand</a:t>
            </a:r>
            <a:r>
              <a:rPr lang="zh-TW" altLang="en-US" dirty="0" smtClean="0"/>
              <a:t>設為</a:t>
            </a:r>
            <a:r>
              <a:rPr lang="en-US" altLang="zh-TW" dirty="0" smtClean="0"/>
              <a:t>true, </a:t>
            </a:r>
          </a:p>
          <a:p>
            <a:r>
              <a:rPr lang="zh-TW" altLang="en-US" dirty="0" smtClean="0"/>
              <a:t>確保</a:t>
            </a:r>
            <a:r>
              <a:rPr lang="en-US" altLang="zh-TW" dirty="0" err="1" smtClean="0"/>
              <a:t>usery</a:t>
            </a:r>
            <a:r>
              <a:rPr lang="zh-TW" altLang="en-US" dirty="0" smtClean="0"/>
              <a:t>再次輸入新的數字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並將新的運算元取代</a:t>
            </a:r>
            <a:r>
              <a:rPr lang="en-US" altLang="zh-TW" dirty="0" err="1" smtClean="0"/>
              <a:t>lineedit</a:t>
            </a:r>
            <a:r>
              <a:rPr lang="zh-TW" altLang="en-US" dirty="0" smtClean="0"/>
              <a:t>上的值</a:t>
            </a:r>
            <a:r>
              <a:rPr lang="en-US" altLang="zh-TW" dirty="0" smtClean="0"/>
              <a:t>, </a:t>
            </a:r>
            <a:r>
              <a:rPr lang="zh-TW" altLang="en-US" dirty="0" smtClean="0"/>
              <a:t>作為目前的值</a:t>
            </a:r>
            <a:r>
              <a:rPr lang="en-US" altLang="zh-TW" dirty="0" smtClean="0"/>
              <a:t>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00EEB-F603-4277-926F-B3369F129F8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196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additiveOperatorClicked</a:t>
            </a:r>
            <a:r>
              <a:rPr lang="en-US" altLang="zh-TW" dirty="0" smtClean="0"/>
              <a:t>()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slot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處理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-button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時的功能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這裡會處理到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+-*/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的優先計算順序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如果是*和除先按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且沒有案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可以先將目前的值做計算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00EEB-F603-4277-926F-B3369F129F8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2884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而</a:t>
            </a:r>
            <a:r>
              <a:rPr lang="en-US" altLang="zh-TW" dirty="0" err="1" smtClean="0"/>
              <a:t>multiplicativeOperatorClicked</a:t>
            </a:r>
            <a:r>
              <a:rPr lang="en-US" altLang="zh-TW" dirty="0" smtClean="0"/>
              <a:t>()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slot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和 </a:t>
            </a:r>
            <a:r>
              <a:rPr lang="en-US" altLang="zh-TW" dirty="0" err="1" smtClean="0"/>
              <a:t>additiveOperatorClicked</a:t>
            </a:r>
            <a:r>
              <a:rPr lang="en-US" altLang="zh-TW" dirty="0" smtClean="0"/>
              <a:t>()</a:t>
            </a:r>
            <a:r>
              <a:rPr lang="zh-TW" altLang="en-US" dirty="0" smtClean="0"/>
              <a:t>的作法相似</a:t>
            </a:r>
            <a:r>
              <a:rPr lang="en-US" altLang="zh-TW" dirty="0" smtClean="0"/>
              <a:t>,</a:t>
            </a:r>
            <a:r>
              <a:rPr lang="zh-TW" altLang="en-US" dirty="0" smtClean="0"/>
              <a:t>這裡就跳過</a:t>
            </a:r>
            <a:r>
              <a:rPr lang="en-US" altLang="zh-TW" dirty="0" smtClean="0"/>
              <a:t>.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643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equalClicked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的做法也與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additiveOperatorClicked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不同的地方是最後將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sumSoFar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的值並將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sumSoFar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235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pointClicked</a:t>
            </a:r>
            <a:r>
              <a:rPr lang="en-US" altLang="zh-TW" dirty="0" smtClean="0"/>
              <a:t>(),</a:t>
            </a:r>
            <a:r>
              <a:rPr lang="zh-TW" altLang="en-US" dirty="0" smtClean="0"/>
              <a:t>  增加小數點在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47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changeSignClicked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當按下此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可以改變數值的正負號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如果值是正的就加上一個負號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如果是負的就變成正的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125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dirty="0" err="1" smtClean="0"/>
              <a:t>backspaceClicked</a:t>
            </a:r>
            <a:r>
              <a:rPr lang="en-US" altLang="zh-TW" dirty="0" smtClean="0"/>
              <a:t>()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可以移除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上最右邊的值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如果字串是空的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就顯示為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029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Clear(),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將目前的運算元設為</a:t>
            </a:r>
            <a:r>
              <a:rPr lang="en-US" altLang="zh-TW" baseline="0" dirty="0" smtClean="0"/>
              <a:t>0, </a:t>
            </a:r>
            <a:r>
              <a:rPr lang="zh-TW" altLang="en-US" baseline="0" dirty="0" smtClean="0"/>
              <a:t>與點擊足夠次數的</a:t>
            </a:r>
            <a:r>
              <a:rPr lang="en-US" altLang="zh-TW" baseline="0" dirty="0" smtClean="0"/>
              <a:t>Backspace</a:t>
            </a:r>
            <a:r>
              <a:rPr lang="zh-TW" altLang="en-US" baseline="0" dirty="0" smtClean="0"/>
              <a:t>來消除整個</a:t>
            </a:r>
            <a:r>
              <a:rPr lang="en-US" altLang="zh-TW" baseline="0" dirty="0" smtClean="0"/>
              <a:t>display</a:t>
            </a:r>
            <a:r>
              <a:rPr lang="zh-TW" altLang="en-US" baseline="0" dirty="0" smtClean="0"/>
              <a:t>上的數字有著同樣的效果</a:t>
            </a:r>
            <a:r>
              <a:rPr lang="en-US" altLang="zh-TW" baseline="0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059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ClearMemory</a:t>
            </a:r>
            <a:r>
              <a:rPr lang="en-US" altLang="zh-TW" dirty="0" smtClean="0"/>
              <a:t>(),</a:t>
            </a:r>
            <a:r>
              <a:rPr lang="zh-TW" altLang="en-US" dirty="0" smtClean="0"/>
              <a:t> 消除儲存在</a:t>
            </a:r>
            <a:r>
              <a:rPr lang="en-US" altLang="zh-TW" dirty="0" err="1" smtClean="0"/>
              <a:t>memeory</a:t>
            </a:r>
            <a:r>
              <a:rPr lang="zh-TW" altLang="en-US" dirty="0" smtClean="0"/>
              <a:t>中</a:t>
            </a:r>
            <a:r>
              <a:rPr lang="en-US" altLang="zh-TW" dirty="0" smtClean="0"/>
              <a:t>sum</a:t>
            </a:r>
            <a:r>
              <a:rPr lang="zh-TW" altLang="en-US" dirty="0" smtClean="0"/>
              <a:t>的值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 smtClean="0"/>
              <a:t>ReadMemory</a:t>
            </a:r>
            <a:r>
              <a:rPr lang="en-US" altLang="zh-TW" dirty="0" smtClean="0"/>
              <a:t>(),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讀取</a:t>
            </a:r>
            <a:r>
              <a:rPr lang="en-US" altLang="zh-TW" baseline="0" dirty="0" smtClean="0"/>
              <a:t>sum</a:t>
            </a:r>
            <a:r>
              <a:rPr lang="zh-TW" altLang="en-US" baseline="0" dirty="0" smtClean="0"/>
              <a:t>並</a:t>
            </a:r>
            <a:r>
              <a:rPr lang="en-US" altLang="zh-TW" baseline="0" dirty="0" smtClean="0"/>
              <a:t>display</a:t>
            </a:r>
          </a:p>
          <a:p>
            <a:r>
              <a:rPr lang="en-US" altLang="zh-TW" baseline="0" dirty="0" err="1" smtClean="0"/>
              <a:t>setMemory</a:t>
            </a:r>
            <a:r>
              <a:rPr lang="en-US" altLang="zh-TW" baseline="0" dirty="0" smtClean="0"/>
              <a:t>(), </a:t>
            </a:r>
            <a:r>
              <a:rPr lang="zh-TW" altLang="en-US" baseline="0" dirty="0" smtClean="0"/>
              <a:t>將目前的</a:t>
            </a:r>
            <a:r>
              <a:rPr lang="en-US" altLang="zh-TW" baseline="0" dirty="0" smtClean="0"/>
              <a:t>sum</a:t>
            </a:r>
            <a:r>
              <a:rPr lang="zh-TW" altLang="en-US" baseline="0" dirty="0" smtClean="0"/>
              <a:t>值取代掉存在</a:t>
            </a:r>
            <a:r>
              <a:rPr lang="en-US" altLang="zh-TW" baseline="0" dirty="0" smtClean="0"/>
              <a:t>memory</a:t>
            </a:r>
            <a:r>
              <a:rPr lang="zh-TW" altLang="en-US" baseline="0" dirty="0" smtClean="0"/>
              <a:t>中的</a:t>
            </a:r>
            <a:r>
              <a:rPr lang="en-US" altLang="zh-TW" baseline="0" dirty="0" smtClean="0"/>
              <a:t>sum</a:t>
            </a:r>
            <a:r>
              <a:rPr lang="zh-TW" altLang="en-US" baseline="0" dirty="0" smtClean="0"/>
              <a:t>值</a:t>
            </a:r>
            <a:endParaRPr lang="en-US" altLang="zh-TW" baseline="0" dirty="0" smtClean="0"/>
          </a:p>
          <a:p>
            <a:r>
              <a:rPr lang="en-US" altLang="zh-TW" dirty="0" err="1" smtClean="0"/>
              <a:t>addToMemory</a:t>
            </a:r>
            <a:r>
              <a:rPr lang="en-US" altLang="zh-TW" dirty="0" smtClean="0"/>
              <a:t>(),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將目前的</a:t>
            </a:r>
            <a:r>
              <a:rPr lang="en-US" altLang="zh-TW" baseline="0" dirty="0" smtClean="0"/>
              <a:t>sum</a:t>
            </a:r>
            <a:r>
              <a:rPr lang="zh-TW" altLang="en-US" baseline="0" dirty="0" smtClean="0"/>
              <a:t>值與</a:t>
            </a:r>
            <a:r>
              <a:rPr lang="en-US" altLang="zh-TW" baseline="0" dirty="0" smtClean="0"/>
              <a:t>memory</a:t>
            </a:r>
            <a:r>
              <a:rPr lang="zh-TW" altLang="en-US" baseline="0" dirty="0" smtClean="0"/>
              <a:t>中的</a:t>
            </a:r>
            <a:r>
              <a:rPr lang="en-US" altLang="zh-TW" baseline="0" dirty="0" smtClean="0"/>
              <a:t>sum</a:t>
            </a:r>
            <a:r>
              <a:rPr lang="zh-TW" altLang="en-US" baseline="0" dirty="0" smtClean="0"/>
              <a:t>值相加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03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D9E01-70A1-4848-B979-BC88BEB9FB2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8589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createButton</a:t>
            </a:r>
            <a:r>
              <a:rPr lang="en-US" altLang="zh-TW" dirty="0" smtClean="0"/>
              <a:t>(),</a:t>
            </a:r>
            <a:r>
              <a:rPr lang="zh-TW" altLang="en-US" dirty="0" smtClean="0"/>
              <a:t>用來建立按鈕</a:t>
            </a:r>
            <a:endParaRPr lang="en-US" altLang="zh-TW" dirty="0" smtClean="0"/>
          </a:p>
          <a:p>
            <a:r>
              <a:rPr lang="en-US" altLang="zh-TW" dirty="0" err="1" smtClean="0"/>
              <a:t>abortOperation</a:t>
            </a:r>
            <a:r>
              <a:rPr lang="en-US" altLang="zh-TW" dirty="0" smtClean="0"/>
              <a:t>(),</a:t>
            </a:r>
            <a:r>
              <a:rPr lang="zh-TW" altLang="en-US" dirty="0" smtClean="0"/>
              <a:t> 只要計算失敗</a:t>
            </a:r>
            <a:r>
              <a:rPr lang="en-US" altLang="zh-TW" dirty="0" smtClean="0"/>
              <a:t>,</a:t>
            </a:r>
            <a:r>
              <a:rPr lang="zh-TW" altLang="en-US" dirty="0" smtClean="0"/>
              <a:t>就會在</a:t>
            </a:r>
            <a:r>
              <a:rPr lang="en-US" altLang="zh-TW" dirty="0" smtClean="0"/>
              <a:t>display</a:t>
            </a:r>
            <a:r>
              <a:rPr lang="zh-TW" altLang="en-US" dirty="0" smtClean="0"/>
              <a:t>上顯示</a:t>
            </a:r>
            <a:r>
              <a:rPr lang="en-US" altLang="zh-TW" dirty="0" smtClean="0"/>
              <a:t>#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667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Calculate(),</a:t>
            </a:r>
            <a:r>
              <a:rPr lang="zh-TW" altLang="en-US" dirty="0" smtClean="0"/>
              <a:t>做</a:t>
            </a:r>
            <a:r>
              <a:rPr lang="en-US" altLang="zh-TW" dirty="0" smtClean="0"/>
              <a:t>+-</a:t>
            </a:r>
            <a:r>
              <a:rPr lang="zh-TW" altLang="en-US" dirty="0" smtClean="0"/>
              <a:t>*</a:t>
            </a:r>
            <a:r>
              <a:rPr lang="en-US" altLang="zh-TW" dirty="0" smtClean="0"/>
              <a:t>/</a:t>
            </a:r>
            <a:r>
              <a:rPr lang="zh-TW" altLang="en-US" dirty="0" smtClean="0"/>
              <a:t>的運算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743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首先在</a:t>
            </a:r>
            <a:r>
              <a:rPr lang="en-US" altLang="zh-TW" dirty="0" err="1" smtClean="0"/>
              <a:t>mainwindow.h</a:t>
            </a:r>
            <a:r>
              <a:rPr lang="zh-TW" altLang="en-US" dirty="0" smtClean="0"/>
              <a:t> 中定義我們所需要用到的</a:t>
            </a:r>
            <a:r>
              <a:rPr lang="en-US" altLang="zh-TW" dirty="0" smtClean="0"/>
              <a:t>function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其中透過</a:t>
            </a:r>
            <a:r>
              <a:rPr lang="en-US" altLang="zh-TW" dirty="0" err="1" smtClean="0"/>
              <a:t>closeEvent</a:t>
            </a:r>
            <a:r>
              <a:rPr lang="en-US" altLang="zh-TW" dirty="0" smtClean="0"/>
              <a:t>()</a:t>
            </a:r>
            <a:r>
              <a:rPr lang="zh-TW" altLang="en-US" dirty="0" smtClean="0"/>
              <a:t> 這個</a:t>
            </a:r>
            <a:r>
              <a:rPr lang="en-US" altLang="zh-TW" dirty="0" smtClean="0"/>
              <a:t>function, </a:t>
            </a:r>
            <a:r>
              <a:rPr lang="zh-TW" altLang="en-US" dirty="0" smtClean="0"/>
              <a:t> 在偵測到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關閉視窗時</a:t>
            </a:r>
            <a:r>
              <a:rPr lang="en-US" altLang="zh-TW" dirty="0" smtClean="0"/>
              <a:t>,</a:t>
            </a:r>
            <a:r>
              <a:rPr lang="zh-TW" altLang="en-US" dirty="0" smtClean="0"/>
              <a:t> 會先進行攔截並給予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警告的提示</a:t>
            </a:r>
            <a:r>
              <a:rPr lang="en-US" altLang="zh-TW" dirty="0" smtClean="0"/>
              <a:t>,</a:t>
            </a:r>
            <a:r>
              <a:rPr lang="zh-TW" altLang="en-US" dirty="0" smtClean="0"/>
              <a:t> 是否有儲存文件</a:t>
            </a:r>
            <a:r>
              <a:rPr lang="en-US" altLang="zh-TW" dirty="0" smtClean="0"/>
              <a:t>.  </a:t>
            </a:r>
          </a:p>
          <a:p>
            <a:r>
              <a:rPr lang="en-US" altLang="zh-TW" dirty="0" smtClean="0"/>
              <a:t>Slot</a:t>
            </a:r>
            <a:r>
              <a:rPr lang="zh-TW" altLang="en-US" dirty="0" smtClean="0"/>
              <a:t>的部分</a:t>
            </a:r>
            <a:r>
              <a:rPr lang="en-US" altLang="zh-TW" dirty="0" smtClean="0"/>
              <a:t>, </a:t>
            </a:r>
            <a:r>
              <a:rPr lang="zh-TW" altLang="en-US" dirty="0" smtClean="0"/>
              <a:t>宣告了與選單對應的功能</a:t>
            </a:r>
            <a:endParaRPr lang="en-US" altLang="zh-TW" dirty="0" smtClean="0"/>
          </a:p>
          <a:p>
            <a:r>
              <a:rPr lang="zh-TW" altLang="en-US" dirty="0" smtClean="0"/>
              <a:t>最後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宣告的這些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用來增加</a:t>
            </a:r>
            <a:r>
              <a:rPr lang="en-US" altLang="zh-TW" dirty="0" smtClean="0"/>
              <a:t>Action , menu, toolbars</a:t>
            </a:r>
            <a:r>
              <a:rPr lang="zh-TW" altLang="en-US" dirty="0" smtClean="0"/>
              <a:t>等等和一些需要用到的變數之後會在介紹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9741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先宣告文字編輯框</a:t>
            </a:r>
            <a:r>
              <a:rPr lang="en-US" altLang="zh-TW" dirty="0" err="1" smtClean="0"/>
              <a:t>QPlainTextEdit</a:t>
            </a:r>
            <a:r>
              <a:rPr lang="en-US" altLang="zh-TW" dirty="0" smtClean="0"/>
              <a:t>( ), </a:t>
            </a:r>
            <a:r>
              <a:rPr lang="zh-TW" altLang="en-US" dirty="0" smtClean="0"/>
              <a:t>提供一個用於編輯和顯示純文字的小物件</a:t>
            </a:r>
            <a:endParaRPr lang="en-US" altLang="zh-TW" dirty="0" smtClean="0"/>
          </a:p>
          <a:p>
            <a:r>
              <a:rPr lang="en-US" altLang="zh-TW" dirty="0" err="1" smtClean="0"/>
              <a:t>setCentralWidget</a:t>
            </a:r>
            <a:r>
              <a:rPr lang="en-US" altLang="zh-TW" dirty="0" smtClean="0"/>
              <a:t>()</a:t>
            </a:r>
            <a:r>
              <a:rPr lang="zh-TW" altLang="en-US" dirty="0" smtClean="0"/>
              <a:t>用來將</a:t>
            </a:r>
            <a:r>
              <a:rPr lang="en-US" altLang="zh-TW" dirty="0" err="1" smtClean="0"/>
              <a:t>textEdit</a:t>
            </a:r>
            <a:r>
              <a:rPr lang="zh-TW" altLang="en-US" dirty="0" smtClean="0"/>
              <a:t>放在視窗中間</a:t>
            </a:r>
            <a:endParaRPr lang="en-US" altLang="zh-TW" dirty="0" smtClean="0"/>
          </a:p>
          <a:p>
            <a:r>
              <a:rPr lang="zh-TW" altLang="en-US" dirty="0" smtClean="0"/>
              <a:t>再來呼叫</a:t>
            </a:r>
            <a:r>
              <a:rPr lang="en-US" altLang="zh-TW" dirty="0" err="1" smtClean="0"/>
              <a:t>createActions</a:t>
            </a:r>
            <a:r>
              <a:rPr lang="en-US" altLang="zh-TW" dirty="0" smtClean="0"/>
              <a:t>()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dirty="0" err="1" smtClean="0"/>
              <a:t>createMenus</a:t>
            </a:r>
            <a:r>
              <a:rPr lang="en-US" altLang="zh-TW" dirty="0" smtClean="0"/>
              <a:t>()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dirty="0" err="1" smtClean="0"/>
              <a:t>createToolBars</a:t>
            </a:r>
            <a:r>
              <a:rPr lang="en-US" altLang="zh-TW" dirty="0" smtClean="0"/>
              <a:t>()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altLang="zh-TW" dirty="0" err="1" smtClean="0"/>
              <a:t>createStatusBar</a:t>
            </a:r>
            <a:r>
              <a:rPr lang="en-US" altLang="zh-TW" dirty="0" smtClean="0"/>
              <a:t>(),4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來設置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interface,</a:t>
            </a:r>
          </a:p>
          <a:p>
            <a:r>
              <a:rPr lang="zh-TW" altLang="en-US" dirty="0" smtClean="0"/>
              <a:t>之後呼叫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readSettings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來讀取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喜好的介面參數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建立一個</a:t>
            </a:r>
            <a:r>
              <a:rPr lang="en-US" altLang="zh-TW" dirty="0" err="1" smtClean="0"/>
              <a:t>QplainTextEdit</a:t>
            </a:r>
            <a:r>
              <a:rPr lang="zh-TW" altLang="en-US" baseline="0" dirty="0" smtClean="0"/>
              <a:t>的</a:t>
            </a:r>
            <a:r>
              <a:rPr lang="en-US" altLang="zh-TW" baseline="0" dirty="0" smtClean="0"/>
              <a:t>document</a:t>
            </a:r>
            <a:r>
              <a:rPr lang="zh-TW" altLang="en-US" baseline="0" dirty="0" smtClean="0"/>
              <a:t>物件和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documentWasModified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</a:t>
            </a:r>
            <a:r>
              <a:rPr lang="zh-TW" altLang="en-US" baseline="0" dirty="0" smtClean="0"/>
              <a:t>的</a:t>
            </a:r>
            <a:r>
              <a:rPr lang="en-US" altLang="zh-TW" dirty="0" smtClean="0"/>
              <a:t>Slot</a:t>
            </a:r>
            <a:r>
              <a:rPr lang="zh-TW" altLang="en-US" dirty="0" smtClean="0"/>
              <a:t>訊號連接</a:t>
            </a:r>
            <a:r>
              <a:rPr lang="en-US" altLang="zh-TW" dirty="0" smtClean="0"/>
              <a:t>, </a:t>
            </a:r>
          </a:p>
          <a:p>
            <a:r>
              <a:rPr lang="zh-TW" altLang="en-US" dirty="0" smtClean="0"/>
              <a:t>當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 修改</a:t>
            </a:r>
            <a:r>
              <a:rPr lang="en-US" altLang="zh-TW" dirty="0" err="1" smtClean="0"/>
              <a:t>QPlainTextEdit</a:t>
            </a:r>
            <a:r>
              <a:rPr lang="zh-TW" altLang="en-US" dirty="0" smtClean="0"/>
              <a:t>中的文字時</a:t>
            </a:r>
            <a:r>
              <a:rPr lang="en-US" altLang="zh-TW" dirty="0" smtClean="0"/>
              <a:t>,</a:t>
            </a:r>
            <a:r>
              <a:rPr lang="zh-TW" altLang="en-US" dirty="0" smtClean="0"/>
              <a:t> 就會發出</a:t>
            </a:r>
            <a:r>
              <a:rPr lang="en-US" altLang="zh-TW" dirty="0" err="1" smtClean="0"/>
              <a:t>contentsChanged</a:t>
            </a:r>
            <a:r>
              <a:rPr lang="en-US" altLang="zh-TW" dirty="0" smtClean="0"/>
              <a:t>()</a:t>
            </a:r>
            <a:r>
              <a:rPr lang="zh-TW" altLang="en-US" dirty="0" smtClean="0"/>
              <a:t>的訊號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並提供修改文件的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documentWasModified</a:t>
            </a:r>
            <a:r>
              <a:rPr lang="en-US" altLang="zh-TW" dirty="0" smtClean="0"/>
              <a:t>()</a:t>
            </a:r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最後使用</a:t>
            </a:r>
            <a:r>
              <a:rPr lang="en-US" altLang="zh-TW" dirty="0" err="1" smtClean="0"/>
              <a:t>setCurrentFile</a:t>
            </a:r>
            <a:r>
              <a:rPr lang="en-US" altLang="zh-TW" dirty="0" smtClean="0"/>
              <a:t>()</a:t>
            </a:r>
            <a:r>
              <a:rPr lang="zh-TW" altLang="en-US" dirty="0" smtClean="0"/>
              <a:t>來設置視窗的</a:t>
            </a:r>
            <a:r>
              <a:rPr lang="en-US" altLang="zh-TW" dirty="0" err="1" smtClean="0"/>
              <a:t>tiltle</a:t>
            </a:r>
            <a:endParaRPr lang="zh-TW" altLang="en-US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00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當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要關閉視窗時</a:t>
            </a:r>
            <a:r>
              <a:rPr lang="en-US" altLang="zh-TW" dirty="0" smtClean="0"/>
              <a:t>,</a:t>
            </a:r>
            <a:r>
              <a:rPr lang="zh-TW" altLang="en-US" dirty="0" smtClean="0"/>
              <a:t> 這裡呼叫</a:t>
            </a:r>
            <a:r>
              <a:rPr lang="en-US" altLang="zh-TW" dirty="0" err="1" smtClean="0"/>
              <a:t>maybeSave</a:t>
            </a:r>
            <a:r>
              <a:rPr lang="en-US" altLang="zh-TW" dirty="0" smtClean="0"/>
              <a:t>()function,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提供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可能要</a:t>
            </a:r>
            <a:r>
              <a:rPr lang="en-US" altLang="zh-TW" baseline="0" dirty="0" smtClean="0"/>
              <a:t>Save</a:t>
            </a:r>
            <a:r>
              <a:rPr lang="zh-TW" altLang="en-US" baseline="0" dirty="0" smtClean="0"/>
              <a:t>文件的可能性</a:t>
            </a:r>
            <a:r>
              <a:rPr lang="en-US" altLang="zh-TW" baseline="0" dirty="0" smtClean="0"/>
              <a:t>.</a:t>
            </a:r>
          </a:p>
          <a:p>
            <a:r>
              <a:rPr lang="zh-TW" altLang="en-US" baseline="0" dirty="0" smtClean="0"/>
              <a:t>如果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要存文件會</a:t>
            </a:r>
            <a:r>
              <a:rPr lang="en-US" altLang="zh-TW" baseline="0" dirty="0" smtClean="0"/>
              <a:t>return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true,</a:t>
            </a:r>
            <a:r>
              <a:rPr lang="zh-TW" altLang="en-US" baseline="0" dirty="0" smtClean="0"/>
              <a:t> 就會呼叫</a:t>
            </a:r>
            <a:r>
              <a:rPr lang="en-US" altLang="zh-TW" baseline="0" dirty="0" err="1" smtClean="0"/>
              <a:t>writeSettings</a:t>
            </a:r>
            <a:r>
              <a:rPr lang="en-US" altLang="zh-TW" baseline="0" dirty="0" smtClean="0"/>
              <a:t>(),</a:t>
            </a:r>
            <a:r>
              <a:rPr lang="zh-TW" altLang="en-US" baseline="0" dirty="0" smtClean="0"/>
              <a:t>否則</a:t>
            </a:r>
            <a:r>
              <a:rPr lang="en-US" altLang="zh-TW" baseline="0" dirty="0" smtClean="0"/>
              <a:t>return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false.</a:t>
            </a:r>
          </a:p>
          <a:p>
            <a:endParaRPr lang="en-US" altLang="zh-TW" baseline="0" dirty="0" smtClean="0"/>
          </a:p>
          <a:p>
            <a:r>
              <a:rPr lang="zh-TW" altLang="en-US" dirty="0" smtClean="0"/>
              <a:t>當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選擇</a:t>
            </a:r>
            <a:r>
              <a:rPr lang="en-US" altLang="zh-TW" dirty="0" smtClean="0"/>
              <a:t>File</a:t>
            </a:r>
            <a:r>
              <a:rPr lang="zh-TW" altLang="en-US" dirty="0" smtClean="0"/>
              <a:t> 選單的</a:t>
            </a:r>
            <a:r>
              <a:rPr lang="en-US" altLang="zh-TW" dirty="0" smtClean="0"/>
              <a:t>New</a:t>
            </a:r>
            <a:r>
              <a:rPr lang="zh-TW" altLang="en-US" dirty="0" smtClean="0"/>
              <a:t>功能時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就會喚起</a:t>
            </a:r>
            <a:r>
              <a:rPr lang="en-US" altLang="zh-TW" dirty="0" err="1" smtClean="0"/>
              <a:t>newFile</a:t>
            </a:r>
            <a:r>
              <a:rPr lang="zh-TW" altLang="en-US" dirty="0" smtClean="0"/>
              <a:t>這</a:t>
            </a:r>
            <a:r>
              <a:rPr lang="en-US" altLang="zh-TW" dirty="0" smtClean="0"/>
              <a:t>function,</a:t>
            </a:r>
            <a:r>
              <a:rPr lang="zh-TW" altLang="en-US" dirty="0" smtClean="0"/>
              <a:t> 並將</a:t>
            </a:r>
            <a:r>
              <a:rPr lang="en-US" altLang="zh-TW" dirty="0" err="1" smtClean="0"/>
              <a:t>textEdit</a:t>
            </a:r>
            <a:r>
              <a:rPr lang="zh-TW" altLang="en-US" dirty="0" smtClean="0"/>
              <a:t>初始化</a:t>
            </a:r>
            <a:r>
              <a:rPr lang="en-US" altLang="zh-TW" dirty="0" smtClean="0"/>
              <a:t>clear. </a:t>
            </a: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setCurrentFile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更新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修改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6824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Open</a:t>
            </a:r>
            <a:r>
              <a:rPr lang="en-US" altLang="zh-TW" baseline="0" dirty="0" smtClean="0"/>
              <a:t>(), </a:t>
            </a:r>
            <a:r>
              <a:rPr lang="zh-TW" altLang="en-US" baseline="0" dirty="0" smtClean="0"/>
              <a:t>在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按下</a:t>
            </a:r>
            <a:r>
              <a:rPr lang="en-US" altLang="zh-TW" baseline="0" dirty="0" smtClean="0"/>
              <a:t>File</a:t>
            </a:r>
            <a:r>
              <a:rPr lang="zh-TW" altLang="en-US" baseline="0" dirty="0" smtClean="0"/>
              <a:t>選單的</a:t>
            </a:r>
            <a:r>
              <a:rPr lang="en-US" altLang="zh-TW" baseline="0" dirty="0" smtClean="0"/>
              <a:t>Open</a:t>
            </a:r>
            <a:r>
              <a:rPr lang="zh-TW" altLang="en-US" baseline="0" dirty="0" smtClean="0"/>
              <a:t>功能會被喚起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之後會顯示</a:t>
            </a:r>
            <a:r>
              <a:rPr lang="en-US" altLang="zh-TW" baseline="0" dirty="0" err="1" smtClean="0"/>
              <a:t>Qfiledialog</a:t>
            </a:r>
            <a:r>
              <a:rPr lang="zh-TW" altLang="en-US" baseline="0" dirty="0" smtClean="0"/>
              <a:t> 詢問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選擇的檔案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如果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選擇的檔案不是空字串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則會呼叫</a:t>
            </a:r>
            <a:r>
              <a:rPr lang="en-US" altLang="zh-TW" baseline="0" dirty="0" err="1" smtClean="0"/>
              <a:t>loadFile</a:t>
            </a:r>
            <a:r>
              <a:rPr lang="en-US" altLang="zh-TW" baseline="0" dirty="0" smtClean="0"/>
              <a:t>()</a:t>
            </a:r>
            <a:r>
              <a:rPr lang="zh-TW" altLang="en-US" baseline="0" dirty="0" smtClean="0"/>
              <a:t>將檔案讀入</a:t>
            </a:r>
            <a:r>
              <a:rPr lang="en-US" altLang="zh-TW" baseline="0" dirty="0" smtClean="0"/>
              <a:t>.</a:t>
            </a:r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6962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Save(),</a:t>
            </a:r>
            <a:r>
              <a:rPr lang="zh-TW" altLang="en-US" baseline="0" dirty="0" smtClean="0"/>
              <a:t>在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按下</a:t>
            </a:r>
            <a:r>
              <a:rPr lang="en-US" altLang="zh-TW" baseline="0" dirty="0" smtClean="0"/>
              <a:t>File</a:t>
            </a:r>
            <a:r>
              <a:rPr lang="zh-TW" altLang="en-US" baseline="0" dirty="0" smtClean="0"/>
              <a:t>選單的</a:t>
            </a:r>
            <a:r>
              <a:rPr lang="en-US" altLang="zh-TW" baseline="0" dirty="0" smtClean="0"/>
              <a:t>Save</a:t>
            </a:r>
            <a:r>
              <a:rPr lang="zh-TW" altLang="en-US" baseline="0" dirty="0" smtClean="0"/>
              <a:t>功能會被喚起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如果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還沒提供檔案的名稱時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則呼叫</a:t>
            </a:r>
            <a:r>
              <a:rPr lang="en-US" altLang="zh-TW" baseline="0" dirty="0" err="1" smtClean="0"/>
              <a:t>saveAs</a:t>
            </a:r>
            <a:r>
              <a:rPr lang="en-US" altLang="zh-TW" baseline="0" dirty="0" smtClean="0"/>
              <a:t>(),</a:t>
            </a:r>
            <a:r>
              <a:rPr lang="zh-TW" altLang="en-US" baseline="0" dirty="0" smtClean="0"/>
              <a:t>否則呼叫</a:t>
            </a:r>
            <a:r>
              <a:rPr lang="en-US" altLang="zh-TW" baseline="0" dirty="0" err="1" smtClean="0"/>
              <a:t>saveFile</a:t>
            </a:r>
            <a:r>
              <a:rPr lang="en-US" altLang="zh-TW" baseline="0" dirty="0" smtClean="0"/>
              <a:t>()</a:t>
            </a:r>
            <a:r>
              <a:rPr lang="zh-TW" altLang="en-US" baseline="0" dirty="0" smtClean="0"/>
              <a:t>儲存檔案</a:t>
            </a:r>
            <a:r>
              <a:rPr lang="en-US" altLang="zh-TW" baseline="0" dirty="0" smtClean="0"/>
              <a:t>.</a:t>
            </a:r>
          </a:p>
          <a:p>
            <a:r>
              <a:rPr lang="zh-TW" altLang="en-US" baseline="0" dirty="0" smtClean="0"/>
              <a:t>在</a:t>
            </a:r>
            <a:r>
              <a:rPr lang="en-US" altLang="zh-TW" baseline="0" dirty="0" err="1" smtClean="0"/>
              <a:t>SavaAs</a:t>
            </a:r>
            <a:r>
              <a:rPr lang="en-US" altLang="zh-TW" baseline="0" dirty="0" smtClean="0"/>
              <a:t>()</a:t>
            </a:r>
            <a:r>
              <a:rPr lang="zh-TW" altLang="en-US" baseline="0" dirty="0" smtClean="0"/>
              <a:t>裡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一開始呼叫</a:t>
            </a:r>
            <a:r>
              <a:rPr lang="en-US" altLang="zh-TW" baseline="0" dirty="0" err="1" smtClean="0"/>
              <a:t>QfileDialog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詢問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檔案的名稱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如果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取消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則將</a:t>
            </a:r>
            <a:r>
              <a:rPr lang="en-US" altLang="zh-TW" baseline="0" dirty="0" smtClean="0"/>
              <a:t>file name </a:t>
            </a:r>
            <a:r>
              <a:rPr lang="zh-TW" altLang="en-US" baseline="0" dirty="0" smtClean="0"/>
              <a:t>回傳空的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不做任何事</a:t>
            </a:r>
            <a:r>
              <a:rPr lang="en-US" altLang="zh-TW" baseline="0" dirty="0" smtClean="0"/>
              <a:t>.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65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About(),</a:t>
            </a:r>
            <a:r>
              <a:rPr lang="zh-TW" altLang="en-US" dirty="0" smtClean="0"/>
              <a:t> 在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按下</a:t>
            </a:r>
            <a:r>
              <a:rPr lang="en-US" altLang="zh-TW" dirty="0" smtClean="0"/>
              <a:t>about</a:t>
            </a:r>
            <a:r>
              <a:rPr lang="zh-TW" altLang="en-US" dirty="0" smtClean="0"/>
              <a:t>按鈕時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會被喚起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他是由一個</a:t>
            </a:r>
            <a:r>
              <a:rPr lang="en-US" altLang="zh-TW" dirty="0" smtClean="0"/>
              <a:t>statement</a:t>
            </a:r>
            <a:r>
              <a:rPr lang="zh-TW" altLang="en-US" dirty="0" smtClean="0"/>
              <a:t>完成</a:t>
            </a:r>
            <a:r>
              <a:rPr lang="en-US" altLang="zh-TW" dirty="0" smtClean="0"/>
              <a:t>, </a:t>
            </a:r>
            <a:r>
              <a:rPr lang="zh-TW" altLang="en-US" dirty="0" smtClean="0"/>
              <a:t>這裡用到</a:t>
            </a:r>
            <a:r>
              <a:rPr lang="en-US" altLang="zh-TW" dirty="0" err="1" smtClean="0"/>
              <a:t>QMessageBox</a:t>
            </a:r>
            <a:r>
              <a:rPr lang="zh-TW" altLang="en-US" dirty="0" smtClean="0"/>
              <a:t> </a:t>
            </a:r>
            <a:r>
              <a:rPr lang="en-US" altLang="zh-TW" dirty="0" smtClean="0"/>
              <a:t>about </a:t>
            </a:r>
            <a:r>
              <a:rPr lang="zh-TW" altLang="en-US" dirty="0" smtClean="0"/>
              <a:t>的</a:t>
            </a:r>
            <a:r>
              <a:rPr lang="en-US" altLang="zh-TW" dirty="0" smtClean="0"/>
              <a:t>static</a:t>
            </a:r>
            <a:r>
              <a:rPr lang="zh-TW" altLang="en-US" dirty="0" smtClean="0"/>
              <a:t> </a:t>
            </a:r>
            <a:r>
              <a:rPr lang="en-US" altLang="zh-TW" dirty="0" smtClean="0"/>
              <a:t>function,</a:t>
            </a:r>
            <a:r>
              <a:rPr lang="zh-TW" altLang="en-US" dirty="0" smtClean="0"/>
              <a:t> 並由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subset</a:t>
            </a:r>
            <a:r>
              <a:rPr lang="zh-TW" altLang="en-US" dirty="0" smtClean="0"/>
              <a:t>寫成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先來介紹一下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().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0938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因此對於之後應用程式中的文字需要翻成其他語言時會需要用到</a:t>
            </a:r>
            <a:r>
              <a:rPr lang="en-US" altLang="zh-TW" dirty="0" smtClean="0"/>
              <a:t>,</a:t>
            </a:r>
            <a:r>
              <a:rPr lang="zh-TW" altLang="en-US" dirty="0" smtClean="0"/>
              <a:t> 所以在</a:t>
            </a:r>
            <a:r>
              <a:rPr lang="en-US" altLang="zh-TW" dirty="0" smtClean="0"/>
              <a:t>QT</a:t>
            </a:r>
            <a:r>
              <a:rPr lang="zh-TW" altLang="en-US" dirty="0" smtClean="0"/>
              <a:t>裡使用字串時用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()</a:t>
            </a:r>
            <a:r>
              <a:rPr lang="zh-TW" altLang="en-US" dirty="0" smtClean="0"/>
              <a:t>來包括字串是一種好習慣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968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再來回到</a:t>
            </a:r>
            <a:r>
              <a:rPr lang="en-US" altLang="zh-TW" dirty="0" smtClean="0"/>
              <a:t>mainwindow.cpp</a:t>
            </a: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documentWasModified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會在每次更改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QPlainText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的文字時會被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並呼叫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setWindowModified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顯示已被修改的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5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D9E01-70A1-4848-B979-BC88BEB9FB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536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createActions</a:t>
            </a:r>
            <a:r>
              <a:rPr lang="en-US" altLang="zh-TW" dirty="0" smtClean="0"/>
              <a:t>()</a:t>
            </a:r>
            <a:r>
              <a:rPr lang="zh-TW" altLang="en-US" dirty="0" smtClean="0"/>
              <a:t>這個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用來建立</a:t>
            </a:r>
            <a:r>
              <a:rPr lang="en-US" altLang="zh-TW" dirty="0" err="1" smtClean="0"/>
              <a:t>QAction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Qaction</a:t>
            </a:r>
            <a:r>
              <a:rPr lang="zh-TW" altLang="en-US" dirty="0" smtClean="0"/>
              <a:t>類別代表窗口的一個動作</a:t>
            </a:r>
            <a:r>
              <a:rPr lang="en-US" altLang="zh-TW" dirty="0" smtClean="0"/>
              <a:t>,</a:t>
            </a:r>
            <a:r>
              <a:rPr lang="zh-TW" altLang="en-US" dirty="0" smtClean="0"/>
              <a:t> 這個動作可顯示在選單</a:t>
            </a:r>
            <a:r>
              <a:rPr lang="en-US" altLang="zh-TW" dirty="0" smtClean="0"/>
              <a:t>.</a:t>
            </a:r>
            <a:r>
              <a:rPr lang="zh-TW" altLang="en-US" dirty="0" smtClean="0"/>
              <a:t> 當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點擊選單時做出反應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也可在工具欄，當使用者點擊工具欄時做出反應，兩者所執行的動作應該都是一樣的，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並沒有專門的選單類或工具欄類，只使用同樣的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類別，當我們把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對象添加到選單，就顯示成一個選單項，添加到工具欄，就顯示成一個工具按鈕。</a:t>
            </a:r>
            <a:r>
              <a:rPr lang="en-US" altLang="zh-TW" dirty="0" smtClean="0"/>
              <a:t> </a:t>
            </a:r>
          </a:p>
          <a:p>
            <a:r>
              <a:rPr lang="zh-TW" altLang="en-US" dirty="0" smtClean="0"/>
              <a:t>這裡的程式碼都是重複性的寫法</a:t>
            </a:r>
            <a:r>
              <a:rPr lang="en-US" altLang="zh-TW" dirty="0" smtClean="0"/>
              <a:t>, </a:t>
            </a:r>
            <a:r>
              <a:rPr lang="zh-TW" altLang="en-US" dirty="0" smtClean="0"/>
              <a:t>因此只挑幾個來說明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Qicon</a:t>
            </a:r>
            <a:r>
              <a:rPr lang="en-US" altLang="zh-TW" dirty="0" smtClean="0"/>
              <a:t>:</a:t>
            </a:r>
            <a:r>
              <a:rPr lang="zh-TW" altLang="en-US" dirty="0" smtClean="0"/>
              <a:t>設置圖標</a:t>
            </a:r>
            <a:endParaRPr lang="en-US" altLang="zh-TW" dirty="0" smtClean="0"/>
          </a:p>
          <a:p>
            <a:r>
              <a:rPr lang="en-US" altLang="zh-TW" dirty="0" err="1" smtClean="0"/>
              <a:t>setShortcuts</a:t>
            </a:r>
            <a:r>
              <a:rPr lang="en-US" altLang="zh-TW" dirty="0" smtClean="0"/>
              <a:t>():</a:t>
            </a:r>
            <a:r>
              <a:rPr lang="zh-TW" altLang="en-US" dirty="0" smtClean="0"/>
              <a:t>觸發快捷鍵</a:t>
            </a:r>
            <a:r>
              <a:rPr lang="en-US" altLang="zh-TW" dirty="0" smtClean="0"/>
              <a:t>, </a:t>
            </a:r>
          </a:p>
          <a:p>
            <a:r>
              <a:rPr lang="en-US" altLang="zh-TW" dirty="0" err="1" smtClean="0"/>
              <a:t>QKeySequence</a:t>
            </a:r>
            <a:r>
              <a:rPr lang="en-US" altLang="zh-TW" dirty="0" smtClean="0"/>
              <a:t>:</a:t>
            </a:r>
            <a:r>
              <a:rPr lang="zh-TW" altLang="en-US" dirty="0" smtClean="0"/>
              <a:t>有</a:t>
            </a:r>
            <a:r>
              <a:rPr lang="en-US" altLang="zh-TW" dirty="0" smtClean="0"/>
              <a:t>QT</a:t>
            </a:r>
            <a:r>
              <a:rPr lang="zh-TW" altLang="en-US" dirty="0" smtClean="0"/>
              <a:t>內置的快捷鍵定義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以</a:t>
            </a:r>
            <a:r>
              <a:rPr lang="en-US" altLang="zh-TW" dirty="0" smtClean="0"/>
              <a:t>New</a:t>
            </a:r>
            <a:r>
              <a:rPr lang="zh-TW" altLang="en-US" dirty="0" smtClean="0"/>
              <a:t>來說</a:t>
            </a:r>
            <a:r>
              <a:rPr lang="en-US" altLang="zh-TW" dirty="0" smtClean="0"/>
              <a:t>,</a:t>
            </a:r>
            <a:r>
              <a:rPr lang="zh-TW" altLang="en-US" dirty="0" smtClean="0"/>
              <a:t> 會自己定義成</a:t>
            </a:r>
            <a:r>
              <a:rPr lang="en-US" altLang="zh-TW" dirty="0" err="1" smtClean="0"/>
              <a:t>ctrl+N</a:t>
            </a:r>
            <a:endParaRPr lang="en-US" altLang="zh-TW" dirty="0" smtClean="0"/>
          </a:p>
          <a:p>
            <a:pPr fontAlgn="base"/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setStatusTip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為當滑鼠滑過這個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時，會在主窗口下方的狀態欄顯示相應的提示。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最後設定只有在選取文字時才能使用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的功能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因此預設將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cutAct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copyAct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setEnable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132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再來將</a:t>
            </a:r>
            <a:r>
              <a:rPr lang="en-US" altLang="zh-TW" dirty="0" smtClean="0"/>
              <a:t>Menus</a:t>
            </a:r>
            <a:r>
              <a:rPr lang="zh-TW" altLang="en-US" dirty="0" smtClean="0"/>
              <a:t> 建立出來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就是</a:t>
            </a:r>
            <a:r>
              <a:rPr lang="en-US" altLang="zh-TW" dirty="0" smtClean="0"/>
              <a:t>File,</a:t>
            </a:r>
            <a:r>
              <a:rPr lang="zh-TW" altLang="en-US" dirty="0" smtClean="0"/>
              <a:t> </a:t>
            </a:r>
            <a:r>
              <a:rPr lang="en-US" altLang="zh-TW" dirty="0" smtClean="0"/>
              <a:t>Edit,</a:t>
            </a:r>
            <a:r>
              <a:rPr lang="zh-TW" altLang="en-US" dirty="0" smtClean="0"/>
              <a:t> </a:t>
            </a:r>
            <a:r>
              <a:rPr lang="en-US" altLang="zh-TW" dirty="0" smtClean="0"/>
              <a:t>Help</a:t>
            </a:r>
            <a:r>
              <a:rPr lang="zh-TW" altLang="en-US" dirty="0" smtClean="0"/>
              <a:t>選單</a:t>
            </a:r>
            <a:endParaRPr lang="en-US" altLang="zh-TW" dirty="0" smtClean="0"/>
          </a:p>
          <a:p>
            <a:r>
              <a:rPr lang="zh-TW" altLang="en-US" dirty="0" smtClean="0"/>
              <a:t>之後將</a:t>
            </a:r>
            <a:r>
              <a:rPr lang="en-US" altLang="zh-TW" dirty="0" smtClean="0"/>
              <a:t>Action</a:t>
            </a:r>
            <a:r>
              <a:rPr lang="zh-TW" altLang="en-US" dirty="0" smtClean="0"/>
              <a:t>加進去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addSeparator</a:t>
            </a:r>
            <a:r>
              <a:rPr lang="en-US" altLang="zh-TW" dirty="0" smtClean="0"/>
              <a:t>():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增加分割線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041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這裡建立工具欄和狀態欄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8428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呼叫</a:t>
            </a:r>
            <a:r>
              <a:rPr lang="en-US" altLang="zh-TW" dirty="0" err="1" smtClean="0"/>
              <a:t>maybeSave</a:t>
            </a:r>
            <a:r>
              <a:rPr lang="en-US" altLang="zh-TW" dirty="0" smtClean="0"/>
              <a:t>(),</a:t>
            </a:r>
            <a:r>
              <a:rPr lang="zh-TW" altLang="en-US" dirty="0" smtClean="0"/>
              <a:t>可以保存更改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如果有更改的動作</a:t>
            </a:r>
            <a:r>
              <a:rPr lang="en-US" altLang="zh-TW" dirty="0" smtClean="0"/>
              <a:t>,</a:t>
            </a:r>
            <a:r>
              <a:rPr lang="zh-TW" altLang="en-US" dirty="0" smtClean="0"/>
              <a:t>沒有保存而點擊離開時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他會彈出</a:t>
            </a:r>
            <a:r>
              <a:rPr lang="en-US" altLang="zh-TW" dirty="0" err="1" smtClean="0"/>
              <a:t>QMessageBox</a:t>
            </a:r>
            <a:r>
              <a:rPr lang="zh-TW" altLang="en-US" dirty="0" smtClean="0"/>
              <a:t> 警告的訊息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決定是否保存檔案</a:t>
            </a:r>
            <a:r>
              <a:rPr lang="en-US" altLang="zh-TW" dirty="0" smtClean="0"/>
              <a:t>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9449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err="1" smtClean="0"/>
              <a:t>loadFile</a:t>
            </a:r>
            <a:r>
              <a:rPr lang="en-US" altLang="zh-TW" dirty="0" smtClean="0"/>
              <a:t>(),</a:t>
            </a:r>
            <a:r>
              <a:rPr lang="zh-TW" altLang="en-US" dirty="0" smtClean="0"/>
              <a:t> 使用</a:t>
            </a:r>
            <a:r>
              <a:rPr lang="en-US" altLang="zh-TW" dirty="0" err="1" smtClean="0"/>
              <a:t>Qfile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QTextStream</a:t>
            </a:r>
            <a:r>
              <a:rPr lang="zh-TW" altLang="en-US" dirty="0" smtClean="0"/>
              <a:t>來讀取資料</a:t>
            </a:r>
            <a:endParaRPr lang="en-US" altLang="zh-TW" dirty="0" smtClean="0"/>
          </a:p>
          <a:p>
            <a:r>
              <a:rPr lang="zh-TW" altLang="en-US" dirty="0" smtClean="0"/>
              <a:t>首先以</a:t>
            </a:r>
            <a:r>
              <a:rPr lang="en-US" altLang="zh-TW" dirty="0" err="1" smtClean="0"/>
              <a:t>ReadOnly</a:t>
            </a:r>
            <a:r>
              <a:rPr lang="zh-TW" altLang="en-US" dirty="0" smtClean="0"/>
              <a:t>的模式打開文件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Qfile</a:t>
            </a:r>
            <a:r>
              <a:rPr lang="en-US" altLang="zh-TW" dirty="0" smtClean="0"/>
              <a:t>::Text</a:t>
            </a:r>
            <a:r>
              <a:rPr lang="zh-TW" altLang="en-US" dirty="0" smtClean="0"/>
              <a:t>表示該文件是一個</a:t>
            </a:r>
            <a:r>
              <a:rPr lang="en-US" altLang="zh-TW" dirty="0" smtClean="0"/>
              <a:t>text</a:t>
            </a:r>
            <a:r>
              <a:rPr lang="zh-TW" altLang="en-US" dirty="0" smtClean="0"/>
              <a:t>文件</a:t>
            </a:r>
            <a:r>
              <a:rPr lang="en-US" altLang="zh-TW" dirty="0" smtClean="0"/>
              <a:t>, </a:t>
            </a:r>
            <a:r>
              <a:rPr lang="zh-TW" altLang="en-US" dirty="0" smtClean="0"/>
              <a:t>而不是二進制文件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如果成功打開文件</a:t>
            </a:r>
            <a:r>
              <a:rPr lang="en-US" altLang="zh-TW" dirty="0" smtClean="0"/>
              <a:t>,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QTextStream</a:t>
            </a:r>
            <a:r>
              <a:rPr lang="zh-TW" altLang="en-US" dirty="0" smtClean="0"/>
              <a:t>來讀取數據。</a:t>
            </a:r>
            <a:r>
              <a:rPr lang="en-US" altLang="zh-TW" dirty="0" err="1" smtClean="0"/>
              <a:t>QTextStream</a:t>
            </a:r>
            <a:r>
              <a:rPr lang="zh-TW" altLang="en-US" dirty="0" smtClean="0"/>
              <a:t>會自動將</a:t>
            </a:r>
            <a:r>
              <a:rPr lang="en-US" altLang="zh-TW" dirty="0" smtClean="0"/>
              <a:t>8bit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轉換為</a:t>
            </a:r>
            <a:r>
              <a:rPr lang="en-US" altLang="zh-TW" dirty="0" smtClean="0"/>
              <a:t>Unicode </a:t>
            </a:r>
            <a:r>
              <a:rPr lang="en-US" altLang="zh-TW" dirty="0" err="1" smtClean="0"/>
              <a:t>Qstring</a:t>
            </a:r>
            <a:r>
              <a:rPr lang="zh-TW" altLang="en-US" dirty="0" smtClean="0"/>
              <a:t>並支援不同的</a:t>
            </a:r>
            <a:r>
              <a:rPr lang="en-US" altLang="zh-TW" dirty="0" smtClean="0"/>
              <a:t>(encoding)</a:t>
            </a:r>
            <a:r>
              <a:rPr lang="zh-TW" altLang="en-US" dirty="0" smtClean="0"/>
              <a:t>編碼方式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最後</a:t>
            </a:r>
            <a:r>
              <a:rPr lang="en-US" altLang="zh-TW" dirty="0" smtClean="0"/>
              <a:t>2</a:t>
            </a:r>
            <a:r>
              <a:rPr lang="zh-TW" altLang="en-US" dirty="0" smtClean="0"/>
              <a:t>秒後在狀態欄上顯示訊息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573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這裡是寫檔的部分</a:t>
            </a:r>
            <a:r>
              <a:rPr lang="en-US" altLang="zh-TW" dirty="0" smtClean="0"/>
              <a:t>,</a:t>
            </a:r>
            <a:r>
              <a:rPr lang="zh-TW" altLang="en-US" dirty="0" smtClean="0"/>
              <a:t> 和讀檔很像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4907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setCurrentFile</a:t>
            </a:r>
            <a:r>
              <a:rPr lang="en-US" altLang="zh-TW" dirty="0" smtClean="0"/>
              <a:t>()</a:t>
            </a:r>
            <a:r>
              <a:rPr lang="zh-TW" altLang="en-US" dirty="0" smtClean="0"/>
              <a:t>用來當檔案讀取或保存完畢</a:t>
            </a:r>
            <a:r>
              <a:rPr lang="zh-TW" altLang="en-US" baseline="0" dirty="0" smtClean="0"/>
              <a:t> 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編輯新的文件時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重製一些變數的狀態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更新</a:t>
            </a:r>
            <a:r>
              <a:rPr lang="en-US" altLang="zh-TW" dirty="0" err="1" smtClean="0"/>
              <a:t>curFile</a:t>
            </a:r>
            <a:r>
              <a:rPr lang="zh-TW" altLang="en-US" dirty="0" smtClean="0"/>
              <a:t>變數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清除視窗修改的</a:t>
            </a:r>
            <a:r>
              <a:rPr lang="en-US" altLang="zh-TW" dirty="0" smtClean="0"/>
              <a:t>flag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9310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1FE955-497E-4AB2-AD0A-AA6A991DA80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2663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結論</a:t>
            </a:r>
            <a:r>
              <a:rPr lang="en-US" altLang="zh-TW" dirty="0" smtClean="0"/>
              <a:t>:QT</a:t>
            </a:r>
            <a:r>
              <a:rPr lang="zh-TW" altLang="en-US" dirty="0" smtClean="0"/>
              <a:t>的優點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en-US" altLang="zh-TW" dirty="0" smtClean="0"/>
              <a:t>QT </a:t>
            </a:r>
            <a:r>
              <a:rPr lang="zh-TW" altLang="en-US" dirty="0" smtClean="0"/>
              <a:t>是基於 </a:t>
            </a:r>
            <a:r>
              <a:rPr lang="en-US" altLang="zh-TW" dirty="0" smtClean="0"/>
              <a:t>C++ </a:t>
            </a:r>
            <a:r>
              <a:rPr lang="zh-TW" altLang="en-US" dirty="0" smtClean="0"/>
              <a:t>的一種語言</a:t>
            </a:r>
            <a:r>
              <a:rPr lang="en-US" altLang="zh-TW" dirty="0" smtClean="0"/>
              <a:t>,</a:t>
            </a:r>
            <a:r>
              <a:rPr lang="zh-TW" altLang="en-US" dirty="0" smtClean="0"/>
              <a:t>相信 </a:t>
            </a:r>
            <a:r>
              <a:rPr lang="en-US" altLang="zh-TW" dirty="0" smtClean="0"/>
              <a:t>C/C++ </a:t>
            </a:r>
            <a:r>
              <a:rPr lang="zh-TW" altLang="en-US" dirty="0" smtClean="0"/>
              <a:t>目前還是一種很多人都在學習的語言</a:t>
            </a:r>
            <a:r>
              <a:rPr lang="en-US" altLang="zh-TW" dirty="0" smtClean="0"/>
              <a:t>. QT </a:t>
            </a:r>
            <a:r>
              <a:rPr lang="zh-TW" altLang="en-US" dirty="0" smtClean="0"/>
              <a:t>的好處就在於 </a:t>
            </a:r>
            <a:r>
              <a:rPr lang="en-US" altLang="zh-TW" dirty="0" smtClean="0"/>
              <a:t>QT </a:t>
            </a:r>
            <a:r>
              <a:rPr lang="zh-TW" altLang="en-US" dirty="0" smtClean="0"/>
              <a:t>本身 可以被稱作是一種 </a:t>
            </a:r>
            <a:r>
              <a:rPr lang="en-US" altLang="zh-TW" dirty="0" smtClean="0"/>
              <a:t>C++ </a:t>
            </a:r>
            <a:r>
              <a:rPr lang="zh-TW" altLang="en-US" dirty="0" smtClean="0"/>
              <a:t>的延伸</a:t>
            </a:r>
            <a:r>
              <a:rPr lang="en-US" altLang="zh-TW" dirty="0" smtClean="0"/>
              <a:t>. QT </a:t>
            </a:r>
            <a:r>
              <a:rPr lang="zh-TW" altLang="en-US" dirty="0" smtClean="0"/>
              <a:t>中有數百個 </a:t>
            </a:r>
            <a:r>
              <a:rPr lang="en-US" altLang="zh-TW" dirty="0" smtClean="0"/>
              <a:t>class </a:t>
            </a:r>
            <a:r>
              <a:rPr lang="zh-TW" altLang="en-US" dirty="0" smtClean="0"/>
              <a:t>都是用 </a:t>
            </a:r>
            <a:r>
              <a:rPr lang="en-US" altLang="zh-TW" dirty="0" smtClean="0"/>
              <a:t>C++ </a:t>
            </a:r>
            <a:r>
              <a:rPr lang="zh-TW" altLang="en-US" dirty="0" smtClean="0"/>
              <a:t>寫出來的</a:t>
            </a:r>
            <a:r>
              <a:rPr lang="en-US" altLang="zh-TW" dirty="0" smtClean="0"/>
              <a:t>. </a:t>
            </a:r>
            <a:r>
              <a:rPr lang="zh-TW" altLang="en-US" dirty="0" smtClean="0"/>
              <a:t>這也就是說</a:t>
            </a:r>
            <a:r>
              <a:rPr lang="en-US" altLang="zh-TW" dirty="0" smtClean="0"/>
              <a:t>, QT </a:t>
            </a:r>
            <a:r>
              <a:rPr lang="zh-TW" altLang="en-US" dirty="0" smtClean="0"/>
              <a:t>本身就具備了 </a:t>
            </a:r>
            <a:r>
              <a:rPr lang="en-US" altLang="zh-TW" dirty="0" smtClean="0"/>
              <a:t>C++ </a:t>
            </a:r>
            <a:r>
              <a:rPr lang="zh-TW" altLang="en-US" dirty="0" smtClean="0"/>
              <a:t>的快速、簡易、</a:t>
            </a:r>
            <a:r>
              <a:rPr lang="en-US" altLang="zh-TW" dirty="0" smtClean="0"/>
              <a:t>Object-Oriented Programming </a:t>
            </a:r>
            <a:r>
              <a:rPr lang="zh-TW" altLang="en-US" dirty="0" smtClean="0"/>
              <a:t>（</a:t>
            </a:r>
            <a:r>
              <a:rPr lang="en-US" altLang="zh-TW" dirty="0" smtClean="0"/>
              <a:t>OOP</a:t>
            </a:r>
            <a:r>
              <a:rPr lang="zh-TW" altLang="en-US" dirty="0" smtClean="0"/>
              <a:t>）等等無數的優點</a:t>
            </a:r>
            <a:r>
              <a:rPr lang="en-US" altLang="zh-TW" dirty="0" smtClean="0"/>
              <a:t>.</a:t>
            </a:r>
          </a:p>
          <a:p>
            <a:pPr marL="228600" indent="-228600">
              <a:buAutoNum type="arabicPeriod"/>
            </a:pP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en-US" altLang="zh-TW" dirty="0" smtClean="0"/>
              <a:t>QT </a:t>
            </a:r>
            <a:r>
              <a:rPr lang="zh-TW" altLang="en-US" dirty="0" smtClean="0"/>
              <a:t>具有非常好的可移植性</a:t>
            </a:r>
            <a:r>
              <a:rPr lang="en-US" altLang="zh-TW" dirty="0" smtClean="0"/>
              <a:t>,  </a:t>
            </a:r>
            <a:r>
              <a:rPr lang="zh-TW" altLang="en-US" dirty="0" smtClean="0"/>
              <a:t>不只是可以在 </a:t>
            </a:r>
            <a:r>
              <a:rPr lang="en-US" altLang="zh-TW" dirty="0" smtClean="0"/>
              <a:t>Linux </a:t>
            </a:r>
            <a:r>
              <a:rPr lang="zh-TW" altLang="en-US" dirty="0" smtClean="0"/>
              <a:t>中運作</a:t>
            </a:r>
            <a:r>
              <a:rPr lang="en-US" altLang="zh-TW" dirty="0" smtClean="0"/>
              <a:t>.</a:t>
            </a:r>
            <a:r>
              <a:rPr lang="zh-TW" altLang="en-US" dirty="0" smtClean="0"/>
              <a:t>也同樣可以運行在 </a:t>
            </a:r>
            <a:r>
              <a:rPr lang="en-US" altLang="zh-TW" dirty="0" smtClean="0"/>
              <a:t>Microsoft Windows </a:t>
            </a:r>
            <a:r>
              <a:rPr lang="zh-TW" altLang="en-US" dirty="0" smtClean="0"/>
              <a:t>中</a:t>
            </a:r>
            <a:r>
              <a:rPr lang="en-US" altLang="zh-TW" dirty="0" smtClean="0"/>
              <a:t>.</a:t>
            </a:r>
            <a:r>
              <a:rPr lang="zh-TW" altLang="en-US" dirty="0" smtClean="0"/>
              <a:t>這也就 意味者</a:t>
            </a:r>
            <a:r>
              <a:rPr lang="en-US" altLang="zh-TW" dirty="0" smtClean="0"/>
              <a:t>,</a:t>
            </a:r>
            <a:r>
              <a:rPr lang="zh-TW" altLang="en-US" dirty="0" smtClean="0"/>
              <a:t>利用 </a:t>
            </a:r>
            <a:r>
              <a:rPr lang="en-US" altLang="zh-TW" dirty="0" smtClean="0"/>
              <a:t>QT </a:t>
            </a:r>
            <a:r>
              <a:rPr lang="zh-TW" altLang="en-US" dirty="0" smtClean="0"/>
              <a:t>編寫出來的程式</a:t>
            </a:r>
            <a:r>
              <a:rPr lang="en-US" altLang="zh-TW" dirty="0" smtClean="0"/>
              <a:t>,</a:t>
            </a:r>
            <a:r>
              <a:rPr lang="zh-TW" altLang="en-US" dirty="0" smtClean="0"/>
              <a:t>在幾乎不用修改的情況下</a:t>
            </a:r>
            <a:r>
              <a:rPr lang="en-US" altLang="zh-TW" dirty="0" smtClean="0"/>
              <a:t>,</a:t>
            </a:r>
            <a:r>
              <a:rPr lang="zh-TW" altLang="en-US" dirty="0" smtClean="0"/>
              <a:t>就可以同時在 </a:t>
            </a:r>
            <a:r>
              <a:rPr lang="en-US" altLang="zh-TW" dirty="0" smtClean="0"/>
              <a:t>Linux </a:t>
            </a:r>
            <a:r>
              <a:rPr lang="zh-TW" altLang="en-US" dirty="0" smtClean="0"/>
              <a:t>中和 </a:t>
            </a:r>
            <a:r>
              <a:rPr lang="en-US" altLang="zh-TW" dirty="0" smtClean="0"/>
              <a:t>Microsoft Windows </a:t>
            </a:r>
            <a:r>
              <a:rPr lang="zh-TW" altLang="en-US" dirty="0" smtClean="0"/>
              <a:t>中運行</a:t>
            </a:r>
            <a:r>
              <a:rPr lang="en-US" altLang="zh-TW" dirty="0" smtClean="0"/>
              <a:t>. QT </a:t>
            </a:r>
            <a:r>
              <a:rPr lang="zh-TW" altLang="en-US" dirty="0" smtClean="0"/>
              <a:t>的應用非常之廣泛</a:t>
            </a:r>
            <a:r>
              <a:rPr lang="en-US" altLang="zh-TW" dirty="0" smtClean="0"/>
              <a:t>,</a:t>
            </a:r>
            <a:r>
              <a:rPr lang="zh-TW" altLang="en-US" dirty="0" smtClean="0"/>
              <a:t>從 </a:t>
            </a:r>
            <a:r>
              <a:rPr lang="en-US" altLang="zh-TW" dirty="0" smtClean="0"/>
              <a:t>Linux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Windows </a:t>
            </a:r>
            <a:r>
              <a:rPr lang="zh-TW" altLang="en-US" dirty="0" smtClean="0"/>
              <a:t>從 </a:t>
            </a:r>
            <a:r>
              <a:rPr lang="en-US" altLang="zh-TW" dirty="0" smtClean="0"/>
              <a:t>x86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Embedded </a:t>
            </a:r>
            <a:r>
              <a:rPr lang="zh-TW" altLang="en-US" dirty="0" smtClean="0"/>
              <a:t>都有 </a:t>
            </a:r>
            <a:r>
              <a:rPr lang="en-US" altLang="zh-TW" dirty="0" smtClean="0"/>
              <a:t>QT </a:t>
            </a:r>
            <a:r>
              <a:rPr lang="zh-TW" altLang="en-US" dirty="0" smtClean="0"/>
              <a:t>的影子</a:t>
            </a:r>
            <a:r>
              <a:rPr lang="en-US" altLang="zh-TW" dirty="0" smtClean="0"/>
              <a:t>.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生產緊湊</a:t>
            </a:r>
            <a:r>
              <a:rPr lang="en-US" altLang="zh-TW" dirty="0" smtClean="0"/>
              <a:t>,</a:t>
            </a:r>
            <a:r>
              <a:rPr lang="zh-TW" altLang="en-US" dirty="0" smtClean="0"/>
              <a:t>擁有高效能的應用程式</a:t>
            </a:r>
            <a:r>
              <a:rPr lang="en-US" altLang="zh-TW" dirty="0" smtClean="0"/>
              <a:t>.</a:t>
            </a:r>
          </a:p>
          <a:p>
            <a:pPr marL="228600" indent="-228600">
              <a:buAutoNum type="arabicPeriod"/>
            </a:pPr>
            <a:r>
              <a:rPr lang="en-US" altLang="zh-TW" dirty="0" smtClean="0"/>
              <a:t>QT</a:t>
            </a:r>
            <a:r>
              <a:rPr lang="zh-TW" altLang="en-US" dirty="0" smtClean="0"/>
              <a:t>是開源軟體</a:t>
            </a:r>
            <a:r>
              <a:rPr lang="en-US" altLang="zh-TW" dirty="0" smtClean="0"/>
              <a:t>.</a:t>
            </a:r>
            <a:r>
              <a:rPr lang="zh-TW" altLang="en-US" dirty="0" smtClean="0"/>
              <a:t> </a:t>
            </a:r>
            <a:r>
              <a:rPr lang="zh-TW" altLang="zh-TW" dirty="0" smtClean="0"/>
              <a:t>Qt 產品提供的是採用雙重授權的軟</a:t>
            </a:r>
            <a:r>
              <a:rPr lang="zh-TW" altLang="en-US" dirty="0" smtClean="0"/>
              <a:t>體</a:t>
            </a:r>
            <a:r>
              <a:rPr lang="zh-TW" altLang="zh-TW" dirty="0" smtClean="0"/>
              <a:t>許可模式。在該雙重授權模式下， Qt 產品不僅可在獲得商業許可下針對專利軟</a:t>
            </a:r>
            <a:r>
              <a:rPr lang="zh-TW" altLang="en-US" dirty="0" smtClean="0"/>
              <a:t>體</a:t>
            </a:r>
            <a:r>
              <a:rPr lang="zh-TW" altLang="zh-TW" dirty="0" smtClean="0"/>
              <a:t>開發，而且還可以在 GPL（通用公共許可證，版本 2 或版本 3）下用於開發免費和開源軟</a:t>
            </a:r>
            <a:r>
              <a:rPr lang="zh-TW" altLang="en-US" dirty="0" smtClean="0"/>
              <a:t>體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fontAlgn="base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豐富的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</a:p>
          <a:p>
            <a:pPr fontAlgn="base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包括多達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個以上的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類，還提供基於模板的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serialization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 device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 management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date/time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類。</a:t>
            </a:r>
          </a:p>
          <a:p>
            <a:pPr marL="228600" indent="-228600">
              <a:buAutoNum type="arabicPeriod"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24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D9E01-70A1-4848-B979-BC88BEB9FB2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005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D9E01-70A1-4848-B979-BC88BEB9FB2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32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D9E01-70A1-4848-B979-BC88BEB9FB2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76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48B3C-48A0-4F31-8EE0-201B1DFACF2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71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81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07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999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6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569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673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250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66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636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122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80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777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382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618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527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409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859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429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618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95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2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5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44252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77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765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335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707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9707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0307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7525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344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185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7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124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0264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96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050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66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6552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1029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1602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94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6661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8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790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867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5225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0445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8946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1139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3091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9737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6887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7665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06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074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9900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8632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541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1939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6942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3327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06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90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26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98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93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60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77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92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02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1AB027-2214-426E-974D-DBE71AB8D999}" type="datetimeFigureOut">
              <a:rPr lang="zh-TW" altLang="en-US" smtClean="0"/>
              <a:t>2019/8/19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07860F3-9F87-4F4E-AC4D-2D35E127EA8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918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8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9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hyperlink" Target="https://www.qt.io/download/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62667" y="2235201"/>
            <a:ext cx="9144000" cy="1146704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Intro to QT</a:t>
            </a:r>
            <a:endParaRPr lang="zh-TW" altLang="en-US" sz="7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62667" y="321495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GUI programming with </a:t>
            </a:r>
            <a:r>
              <a:rPr lang="en-US" altLang="zh-TW" sz="3200" dirty="0" err="1"/>
              <a:t>c++</a:t>
            </a:r>
            <a:endParaRPr lang="zh-TW" altLang="en-US" sz="3200" dirty="0"/>
          </a:p>
        </p:txBody>
      </p:sp>
      <p:pic>
        <p:nvPicPr>
          <p:cNvPr id="1026" name="Picture 2" descr="ãqt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1901295"/>
            <a:ext cx="197167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499600" y="5689600"/>
            <a:ext cx="269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指導教授</a:t>
            </a:r>
            <a:r>
              <a:rPr lang="en-US" altLang="zh-TW" sz="2000" dirty="0"/>
              <a:t>:</a:t>
            </a:r>
            <a:r>
              <a:rPr lang="zh-TW" altLang="en-US" sz="2000" dirty="0"/>
              <a:t>陳鵬</a:t>
            </a:r>
            <a:r>
              <a:rPr lang="zh-TW" altLang="en-US" sz="2000" dirty="0" smtClean="0"/>
              <a:t>升</a:t>
            </a:r>
            <a:endParaRPr lang="en-US" altLang="zh-TW" sz="2000" dirty="0" smtClean="0"/>
          </a:p>
          <a:p>
            <a:r>
              <a:rPr lang="zh-TW" altLang="en-US" sz="2000" dirty="0" smtClean="0"/>
              <a:t>學生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沈思鎧</a:t>
            </a:r>
            <a:endParaRPr lang="en-US" altLang="zh-TW" sz="2000" dirty="0" smtClean="0"/>
          </a:p>
        </p:txBody>
      </p:sp>
      <p:pic>
        <p:nvPicPr>
          <p:cNvPr id="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4953" y="2645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 smtClean="0"/>
              <a:t>installation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 raspberry 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the cross compiler on Ubuntu to compile the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source code for raspberry pi.</a:t>
            </a:r>
          </a:p>
          <a:p>
            <a:r>
              <a:rPr lang="en-US" altLang="zh-TW" dirty="0"/>
              <a:t>Install QT directly on the </a:t>
            </a:r>
            <a:r>
              <a:rPr lang="en-US" altLang="zh-TW" dirty="0" smtClean="0"/>
              <a:t>Raspberry pi.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b="1" dirty="0" err="1"/>
              <a:t>sudo</a:t>
            </a:r>
            <a:r>
              <a:rPr lang="en-US" altLang="zh-TW" b="1" dirty="0"/>
              <a:t> apt-get install </a:t>
            </a:r>
            <a:r>
              <a:rPr lang="en-US" altLang="zh-TW" b="1" dirty="0" smtClean="0"/>
              <a:t>qt5-default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b="1" dirty="0" err="1"/>
              <a:t>sudo</a:t>
            </a:r>
            <a:r>
              <a:rPr lang="en-US" altLang="zh-TW" b="1" dirty="0"/>
              <a:t> apt-get install </a:t>
            </a:r>
            <a:r>
              <a:rPr lang="en-US" altLang="zh-TW" b="1" dirty="0" err="1"/>
              <a:t>qtcreator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zh-TW" alt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1047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4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1 – Hello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Qpushbutton</a:t>
            </a:r>
            <a:r>
              <a:rPr lang="en-US" altLang="zh-TW" dirty="0"/>
              <a:t>, </a:t>
            </a:r>
            <a:r>
              <a:rPr lang="en-US" altLang="zh-TW" dirty="0" err="1"/>
              <a:t>QTextEdit</a:t>
            </a:r>
            <a:r>
              <a:rPr lang="en-US" altLang="zh-TW" dirty="0"/>
              <a:t>, </a:t>
            </a:r>
            <a:r>
              <a:rPr lang="en-US" altLang="zh-TW" dirty="0" err="1"/>
              <a:t>Qlabel</a:t>
            </a:r>
            <a:r>
              <a:rPr lang="en-US" altLang="zh-TW" dirty="0"/>
              <a:t>, </a:t>
            </a:r>
            <a:r>
              <a:rPr lang="zh-TW" altLang="en-US" dirty="0"/>
              <a:t>利用這三個元件</a:t>
            </a:r>
            <a:r>
              <a:rPr lang="en-US" altLang="zh-TW" dirty="0"/>
              <a:t>,</a:t>
            </a:r>
            <a:r>
              <a:rPr lang="zh-TW" altLang="en-US" dirty="0"/>
              <a:t> 和</a:t>
            </a:r>
            <a:r>
              <a:rPr lang="en-US" altLang="zh-TW" dirty="0"/>
              <a:t>click</a:t>
            </a:r>
            <a:r>
              <a:rPr lang="zh-TW" altLang="en-US" dirty="0"/>
              <a:t>事件</a:t>
            </a:r>
            <a:r>
              <a:rPr lang="en-US" altLang="zh-TW" dirty="0"/>
              <a:t>,</a:t>
            </a:r>
            <a:r>
              <a:rPr lang="zh-TW" altLang="en-US" dirty="0"/>
              <a:t> 當點擊</a:t>
            </a:r>
            <a:r>
              <a:rPr lang="en-US" altLang="zh-TW" dirty="0"/>
              <a:t>button</a:t>
            </a:r>
            <a:r>
              <a:rPr lang="zh-TW" altLang="en-US" dirty="0"/>
              <a:t>時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label</a:t>
            </a:r>
            <a:r>
              <a:rPr lang="zh-TW" altLang="en-US" dirty="0"/>
              <a:t>和</a:t>
            </a:r>
            <a:r>
              <a:rPr lang="en-US" altLang="zh-TW" dirty="0" err="1"/>
              <a:t>TextEdit</a:t>
            </a:r>
            <a:r>
              <a:rPr lang="zh-TW" altLang="en-US" dirty="0"/>
              <a:t>就會出現文字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新增兩個</a:t>
            </a:r>
            <a:r>
              <a:rPr lang="en-US" altLang="zh-TW" dirty="0"/>
              <a:t>Button,</a:t>
            </a:r>
            <a:r>
              <a:rPr lang="zh-TW" altLang="en-US" dirty="0"/>
              <a:t>分別較</a:t>
            </a:r>
            <a:r>
              <a:rPr lang="en-US" altLang="zh-TW" dirty="0"/>
              <a:t>PUSH</a:t>
            </a:r>
            <a:r>
              <a:rPr lang="zh-TW" altLang="en-US" dirty="0"/>
              <a:t>和</a:t>
            </a:r>
            <a:r>
              <a:rPr lang="en-US" altLang="zh-TW" dirty="0"/>
              <a:t>CLEAR,</a:t>
            </a:r>
            <a:r>
              <a:rPr lang="zh-TW" altLang="en-US" dirty="0"/>
              <a:t> 按下</a:t>
            </a:r>
            <a:r>
              <a:rPr lang="en-US" altLang="zh-TW" dirty="0"/>
              <a:t>PUSH</a:t>
            </a:r>
            <a:r>
              <a:rPr lang="zh-TW" altLang="en-US" dirty="0"/>
              <a:t>會在</a:t>
            </a:r>
            <a:r>
              <a:rPr lang="en-US" altLang="zh-TW" dirty="0"/>
              <a:t>Label</a:t>
            </a:r>
            <a:r>
              <a:rPr lang="zh-TW" altLang="en-US" dirty="0"/>
              <a:t>和</a:t>
            </a:r>
            <a:r>
              <a:rPr lang="en-US" altLang="zh-TW" dirty="0" err="1"/>
              <a:t>TextEdit</a:t>
            </a:r>
            <a:r>
              <a:rPr lang="zh-TW" altLang="en-US" dirty="0"/>
              <a:t>出現</a:t>
            </a:r>
            <a:r>
              <a:rPr lang="en-US" altLang="zh-TW" dirty="0"/>
              <a:t>Hello World, </a:t>
            </a:r>
            <a:r>
              <a:rPr lang="zh-TW" altLang="en-US" dirty="0"/>
              <a:t>按下</a:t>
            </a:r>
            <a:r>
              <a:rPr lang="en-US" altLang="zh-TW" dirty="0"/>
              <a:t>clear</a:t>
            </a:r>
            <a:r>
              <a:rPr lang="zh-TW" altLang="en-US" dirty="0"/>
              <a:t> 則會清除</a:t>
            </a:r>
            <a:r>
              <a:rPr lang="en-US" altLang="zh-TW" dirty="0" err="1"/>
              <a:t>TextEdit</a:t>
            </a:r>
            <a:r>
              <a:rPr lang="zh-TW" altLang="en-US" dirty="0"/>
              <a:t>的內容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75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– Hello world!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20" y="2239668"/>
            <a:ext cx="7785919" cy="4022725"/>
          </a:xfrm>
        </p:spPr>
      </p:pic>
      <p:sp>
        <p:nvSpPr>
          <p:cNvPr id="5" name="文字方塊 4"/>
          <p:cNvSpPr txBox="1"/>
          <p:nvPr/>
        </p:nvSpPr>
        <p:spPr>
          <a:xfrm>
            <a:off x="1097280" y="1803848"/>
            <a:ext cx="745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 err="1"/>
              <a:t>Qt</a:t>
            </a:r>
            <a:r>
              <a:rPr lang="en-US" altLang="zh-TW" dirty="0"/>
              <a:t> UI</a:t>
            </a:r>
            <a:r>
              <a:rPr lang="zh-TW" altLang="en-US" dirty="0"/>
              <a:t> </a:t>
            </a:r>
            <a:r>
              <a:rPr lang="en-US" altLang="zh-TW" dirty="0"/>
              <a:t>Designer</a:t>
            </a:r>
            <a:r>
              <a:rPr lang="zh-TW" altLang="en-US" dirty="0"/>
              <a:t>：介面設計師。可以用拖拽的方式將元件排放在介面上</a:t>
            </a:r>
          </a:p>
        </p:txBody>
      </p:sp>
    </p:spTree>
    <p:extLst>
      <p:ext uri="{BB962C8B-B14F-4D97-AF65-F5344CB8AC3E}">
        <p14:creationId xmlns:p14="http://schemas.microsoft.com/office/powerpoint/2010/main" val="38132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– Hello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436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Click</a:t>
            </a:r>
            <a:r>
              <a:rPr lang="zh-TW" altLang="en-US" sz="2400" dirty="0" smtClean="0"/>
              <a:t>事件的設定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對</a:t>
            </a:r>
            <a:r>
              <a:rPr lang="en-US" altLang="zh-TW" sz="2400" dirty="0" smtClean="0"/>
              <a:t>button</a:t>
            </a:r>
            <a:r>
              <a:rPr lang="zh-TW" altLang="en-US" sz="2400" dirty="0" smtClean="0"/>
              <a:t>按下右鍵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584" y="1652299"/>
            <a:ext cx="4073211" cy="50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– Hello world!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699" y="365125"/>
            <a:ext cx="3178516" cy="4351338"/>
          </a:xfrm>
        </p:spPr>
      </p:pic>
      <p:sp>
        <p:nvSpPr>
          <p:cNvPr id="5" name="文字方塊 4"/>
          <p:cNvSpPr txBox="1"/>
          <p:nvPr/>
        </p:nvSpPr>
        <p:spPr>
          <a:xfrm>
            <a:off x="983973" y="1690688"/>
            <a:ext cx="721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點</a:t>
            </a:r>
            <a:r>
              <a:rPr lang="en-US" altLang="zh-TW" dirty="0" smtClean="0"/>
              <a:t>go to slot,</a:t>
            </a:r>
            <a:r>
              <a:rPr lang="zh-TW" altLang="en-US" dirty="0" smtClean="0"/>
              <a:t>會跳出右邊框框</a:t>
            </a:r>
            <a:r>
              <a:rPr lang="en-US" altLang="zh-TW" dirty="0" smtClean="0"/>
              <a:t>,</a:t>
            </a:r>
            <a:r>
              <a:rPr lang="zh-TW" altLang="en-US" dirty="0" smtClean="0"/>
              <a:t> 並選擇</a:t>
            </a:r>
            <a:r>
              <a:rPr lang="en-US" altLang="zh-TW" dirty="0" smtClean="0"/>
              <a:t>clicked(),</a:t>
            </a:r>
            <a:r>
              <a:rPr lang="zh-TW" altLang="en-US" dirty="0" smtClean="0"/>
              <a:t>會自動跳到下圖</a:t>
            </a:r>
            <a:r>
              <a:rPr lang="zh-TW" altLang="en-US" dirty="0"/>
              <a:t>並</a:t>
            </a:r>
            <a:r>
              <a:rPr lang="zh-TW" altLang="en-US" dirty="0" smtClean="0"/>
              <a:t>添加</a:t>
            </a:r>
            <a:r>
              <a:rPr lang="en-US" altLang="zh-TW" dirty="0" smtClean="0"/>
              <a:t>function.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2" y="2585348"/>
            <a:ext cx="7739406" cy="38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10363"/>
            <a:ext cx="10515600" cy="1325563"/>
          </a:xfrm>
        </p:spPr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– Hello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4515" y="1979423"/>
            <a:ext cx="5201093" cy="43055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在</a:t>
            </a:r>
            <a:r>
              <a:rPr lang="en-US" altLang="zh-TW" sz="2400" dirty="0" smtClean="0"/>
              <a:t>function</a:t>
            </a:r>
            <a:r>
              <a:rPr lang="zh-TW" altLang="en-US" sz="2400" dirty="0" smtClean="0"/>
              <a:t>裡</a:t>
            </a:r>
            <a:r>
              <a:rPr lang="en-US" altLang="zh-TW" sz="2400" dirty="0" smtClean="0"/>
              <a:t>,</a:t>
            </a:r>
            <a:r>
              <a:rPr lang="zh-TW" altLang="en-US" sz="2400" dirty="0" smtClean="0"/>
              <a:t> 寫點擊</a:t>
            </a:r>
            <a:r>
              <a:rPr lang="en-US" altLang="zh-TW" sz="2400" dirty="0" smtClean="0"/>
              <a:t>button</a:t>
            </a:r>
            <a:r>
              <a:rPr lang="zh-TW" altLang="en-US" sz="2400" dirty="0" smtClean="0"/>
              <a:t>後的功能</a:t>
            </a:r>
            <a:endParaRPr lang="zh-TW" altLang="en-US" sz="2400" dirty="0"/>
          </a:p>
        </p:txBody>
      </p:sp>
      <p:grpSp>
        <p:nvGrpSpPr>
          <p:cNvPr id="7" name="群組 6"/>
          <p:cNvGrpSpPr/>
          <p:nvPr/>
        </p:nvGrpSpPr>
        <p:grpSpPr>
          <a:xfrm>
            <a:off x="5705608" y="1857155"/>
            <a:ext cx="6090058" cy="4678016"/>
            <a:chOff x="2994306" y="1951385"/>
            <a:chExt cx="6090058" cy="467801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306" y="1951385"/>
              <a:ext cx="6090058" cy="4678016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5009322" y="4075043"/>
              <a:ext cx="1948069" cy="2385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972881" y="4495797"/>
              <a:ext cx="1948069" cy="2385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812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– Hello world!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07" y="2295307"/>
            <a:ext cx="3839111" cy="312463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62" y="2168967"/>
            <a:ext cx="3801005" cy="31722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6" y="2178906"/>
            <a:ext cx="3848637" cy="313416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94524" y="5446643"/>
            <a:ext cx="222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初始狀態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933114" y="5489713"/>
            <a:ext cx="222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按下</a:t>
            </a:r>
            <a:r>
              <a:rPr lang="en-US" altLang="zh-TW" dirty="0" smtClean="0"/>
              <a:t>Push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20184" y="5473150"/>
            <a:ext cx="222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按下</a:t>
            </a:r>
            <a:r>
              <a:rPr lang="en-US" altLang="zh-TW" dirty="0" smtClean="0"/>
              <a:t>clear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84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– Hello </a:t>
            </a:r>
            <a:r>
              <a:rPr lang="en-US" altLang="zh-TW" dirty="0" smtClean="0"/>
              <a:t>world! (on</a:t>
            </a:r>
            <a:r>
              <a:rPr lang="zh-TW" altLang="en-US" dirty="0" smtClean="0"/>
              <a:t> </a:t>
            </a:r>
            <a:r>
              <a:rPr lang="en-US" altLang="zh-TW" dirty="0" smtClean="0"/>
              <a:t>raspberry pi)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49" y="1846263"/>
            <a:ext cx="7101028" cy="4022725"/>
          </a:xfrm>
        </p:spPr>
      </p:pic>
    </p:spTree>
    <p:extLst>
      <p:ext uri="{BB962C8B-B14F-4D97-AF65-F5344CB8AC3E}">
        <p14:creationId xmlns:p14="http://schemas.microsoft.com/office/powerpoint/2010/main" val="410166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– Hello world! (on</a:t>
            </a:r>
            <a:r>
              <a:rPr lang="zh-TW" altLang="en-US" dirty="0"/>
              <a:t> </a:t>
            </a:r>
            <a:r>
              <a:rPr lang="en-US" altLang="zh-TW" dirty="0"/>
              <a:t>raspberry pi)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68" y="1846263"/>
            <a:ext cx="6926390" cy="4022725"/>
          </a:xfrm>
        </p:spPr>
      </p:pic>
    </p:spTree>
    <p:extLst>
      <p:ext uri="{BB962C8B-B14F-4D97-AF65-F5344CB8AC3E}">
        <p14:creationId xmlns:p14="http://schemas.microsoft.com/office/powerpoint/2010/main" val="15620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– Hello world! (on</a:t>
            </a:r>
            <a:r>
              <a:rPr lang="zh-TW" altLang="en-US" dirty="0"/>
              <a:t> </a:t>
            </a:r>
            <a:r>
              <a:rPr lang="en-US" altLang="zh-TW" dirty="0"/>
              <a:t>raspberry pi)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58812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Debug </a:t>
            </a:r>
            <a:r>
              <a:rPr lang="zh-TW" altLang="en-US" sz="2400" dirty="0" smtClean="0"/>
              <a:t>版本改成編譯</a:t>
            </a:r>
            <a:r>
              <a:rPr lang="en-US" altLang="zh-TW" sz="2400" dirty="0" smtClean="0"/>
              <a:t>release</a:t>
            </a:r>
            <a:r>
              <a:rPr lang="zh-TW" altLang="en-US" sz="2400" dirty="0" smtClean="0"/>
              <a:t>版本。</a:t>
            </a:r>
            <a:endParaRPr lang="zh-TW" altLang="en-US" sz="24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09" y="2650573"/>
            <a:ext cx="6769283" cy="38347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72409" y="5406887"/>
            <a:ext cx="467139" cy="337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449614" y="4750904"/>
            <a:ext cx="1297243" cy="655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880113" y="4403035"/>
            <a:ext cx="24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點擊此選擇</a:t>
            </a:r>
            <a:r>
              <a:rPr lang="en-US" altLang="zh-TW" dirty="0" smtClean="0">
                <a:solidFill>
                  <a:srgbClr val="FF0000"/>
                </a:solidFill>
              </a:rPr>
              <a:t>release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402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7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27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</a:t>
            </a:r>
            <a:r>
              <a:rPr lang="en-US" altLang="zh-TW" dirty="0" smtClean="0"/>
              <a:t>- Hello </a:t>
            </a:r>
            <a:r>
              <a:rPr lang="en-US" altLang="zh-TW" dirty="0"/>
              <a:t>world</a:t>
            </a:r>
            <a:r>
              <a:rPr lang="en-US" altLang="zh-TW" dirty="0" smtClean="0"/>
              <a:t>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</a:t>
            </a:r>
            <a:r>
              <a:rPr lang="en-US" altLang="zh-TW" dirty="0" smtClean="0"/>
              <a:t>2 - Calculator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</a:t>
            </a:r>
            <a:r>
              <a:rPr lang="en-US" altLang="zh-TW" dirty="0" smtClean="0"/>
              <a:t>3 – Application</a:t>
            </a:r>
          </a:p>
          <a:p>
            <a:r>
              <a:rPr lang="en-US" altLang="zh-TW" dirty="0" smtClean="0"/>
              <a:t>Conclusion</a:t>
            </a:r>
          </a:p>
          <a:p>
            <a:r>
              <a:rPr lang="en-US" altLang="zh-TW" dirty="0" smtClean="0"/>
              <a:t>My Research</a:t>
            </a:r>
            <a:endParaRPr lang="zh-TW" altLang="en-US" dirty="0"/>
          </a:p>
          <a:p>
            <a:pPr marL="457200" lvl="1" indent="0">
              <a:buNone/>
            </a:pPr>
            <a:endParaRPr lang="zh-TW" alt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176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1 – Hello world! (on</a:t>
            </a:r>
            <a:r>
              <a:rPr lang="zh-TW" altLang="en-US" dirty="0"/>
              <a:t> </a:t>
            </a:r>
            <a:r>
              <a:rPr lang="en-US" altLang="zh-TW" dirty="0"/>
              <a:t>raspberry pi)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7636"/>
          </a:xfrm>
        </p:spPr>
        <p:txBody>
          <a:bodyPr>
            <a:normAutofit lnSpcReduction="10000"/>
          </a:bodyPr>
          <a:lstStyle/>
          <a:p>
            <a:r>
              <a:rPr lang="zh-TW" altLang="en-US" sz="2400" dirty="0" smtClean="0"/>
              <a:t>將</a:t>
            </a:r>
            <a:r>
              <a:rPr lang="en-US" altLang="zh-TW" sz="2400" dirty="0" smtClean="0"/>
              <a:t>Release </a:t>
            </a:r>
            <a:r>
              <a:rPr lang="zh-TW" altLang="en-US" sz="2400" dirty="0" smtClean="0"/>
              <a:t>資料夾打包傳到第二台</a:t>
            </a:r>
            <a:r>
              <a:rPr lang="en-US" altLang="zh-TW" sz="2400" dirty="0" smtClean="0"/>
              <a:t>Pi</a:t>
            </a:r>
            <a:r>
              <a:rPr lang="zh-TW" altLang="en-US" sz="2400" dirty="0" smtClean="0"/>
              <a:t>上測試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未安裝</a:t>
            </a:r>
            <a:r>
              <a:rPr lang="en-US" altLang="zh-TW" sz="2400" dirty="0" smtClean="0"/>
              <a:t>QT).</a:t>
            </a:r>
          </a:p>
          <a:p>
            <a:r>
              <a:rPr lang="zh-TW" altLang="en-US" sz="2400" dirty="0" smtClean="0"/>
              <a:t>直接執行</a:t>
            </a:r>
            <a:r>
              <a:rPr lang="en-US" altLang="zh-TW" sz="2400" dirty="0" err="1" smtClean="0"/>
              <a:t>testq</a:t>
            </a:r>
            <a:r>
              <a:rPr lang="en-US" altLang="zh-TW" sz="2400" dirty="0" err="1"/>
              <a:t>t</a:t>
            </a:r>
            <a:endParaRPr lang="en-US" altLang="zh-TW" sz="2400" dirty="0" smtClean="0"/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71" y="2445113"/>
            <a:ext cx="7014447" cy="422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Qt</a:t>
            </a:r>
            <a:r>
              <a:rPr lang="en-US" altLang="zh-TW" dirty="0"/>
              <a:t> Documentation Archives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284" y="1846263"/>
            <a:ext cx="9269757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166851" y="1846263"/>
            <a:ext cx="637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doc.qt.io/archives/qt-4.8/how-to-lealrn-qt.html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51200" y="4513943"/>
            <a:ext cx="4203700" cy="1117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5680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</a:t>
            </a:r>
            <a:r>
              <a:rPr lang="en-US" altLang="zh-TW" dirty="0" smtClean="0"/>
              <a:t>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3200" dirty="0" smtClean="0"/>
              <a:t>The </a:t>
            </a:r>
            <a:r>
              <a:rPr lang="en-US" altLang="zh-TW" sz="3200" dirty="0"/>
              <a:t>example consists of two classes</a:t>
            </a:r>
            <a:r>
              <a:rPr lang="en-US" altLang="zh-TW" sz="3200" dirty="0" smtClean="0"/>
              <a:t>:</a:t>
            </a:r>
            <a:endParaRPr lang="en-US" altLang="zh-TW" sz="3200" dirty="0"/>
          </a:p>
          <a:p>
            <a:r>
              <a:rPr lang="en-US" altLang="zh-TW" dirty="0"/>
              <a:t>Calculator is the calculator widget, with all the calculator functionality.</a:t>
            </a:r>
          </a:p>
          <a:p>
            <a:r>
              <a:rPr lang="en-US" altLang="zh-TW" dirty="0"/>
              <a:t>Button is the widget used for each of the calculator button. It derives from </a:t>
            </a:r>
            <a:r>
              <a:rPr lang="en-US" altLang="zh-TW" dirty="0" err="1"/>
              <a:t>QToolButton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4153" y="402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2-</a:t>
            </a:r>
            <a:r>
              <a:rPr lang="zh-TW" altLang="en-US" dirty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57243" y="1846263"/>
            <a:ext cx="4916039" cy="40227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57243" y="3141445"/>
            <a:ext cx="2862895" cy="1131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117937" y="1690688"/>
            <a:ext cx="3976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calculator.h</a:t>
            </a:r>
            <a:endParaRPr lang="zh-TW" altLang="en-US" sz="3200" dirty="0"/>
          </a:p>
        </p:txBody>
      </p:sp>
      <p:pic>
        <p:nvPicPr>
          <p:cNvPr id="8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5680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2-</a:t>
            </a:r>
            <a:r>
              <a:rPr lang="zh-TW" altLang="en-US" dirty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60238" y="2057400"/>
            <a:ext cx="6867525" cy="36004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47844" y="2030935"/>
            <a:ext cx="2950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calculator.h</a:t>
            </a:r>
            <a:endParaRPr lang="zh-TW" altLang="en-US" sz="3200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5680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7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乘號 4"/>
          <p:cNvSpPr/>
          <p:nvPr/>
        </p:nvSpPr>
        <p:spPr>
          <a:xfrm>
            <a:off x="1975556" y="1512711"/>
            <a:ext cx="1083734" cy="110631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calculator.cpp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0939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QtGui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   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QtWidgets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/>
              <a:t>calculator.h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05950" y="1572303"/>
            <a:ext cx="1339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QT4</a:t>
            </a:r>
            <a:endParaRPr lang="zh-TW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3289" y="2511515"/>
            <a:ext cx="1339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QT5</a:t>
            </a:r>
            <a:endParaRPr lang="zh-TW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2295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5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3857" y="138251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latin typeface="+mn-lt"/>
              </a:rPr>
              <a:t>calculator.cpp</a:t>
            </a:r>
            <a:endParaRPr lang="zh-TW" altLang="en-US" sz="3200" dirty="0">
              <a:latin typeface="+mn-lt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2709" y="1867528"/>
            <a:ext cx="4733718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743857" y="3723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1730" y="372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7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7629" y="1176612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729" y="1839394"/>
            <a:ext cx="7956346" cy="425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2075" y="2586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Signal and Slot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 </a:t>
            </a:r>
            <a:r>
              <a:rPr lang="en-US" altLang="zh-TW" dirty="0" smtClean="0"/>
              <a:t>In </a:t>
            </a:r>
            <a:r>
              <a:rPr lang="en-US" altLang="zh-TW" dirty="0" err="1"/>
              <a:t>Qt</a:t>
            </a:r>
            <a:r>
              <a:rPr lang="en-US" altLang="zh-TW" dirty="0"/>
              <a:t>, we have an alternative to the callback technique: We use </a:t>
            </a:r>
            <a:r>
              <a:rPr lang="zh-TW" altLang="en-US" dirty="0" smtClean="0"/>
              <a:t> 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</a:t>
            </a:r>
            <a:r>
              <a:rPr lang="en-US" altLang="zh-TW" dirty="0" smtClean="0"/>
              <a:t>signals </a:t>
            </a:r>
            <a:r>
              <a:rPr lang="en-US" altLang="zh-TW" dirty="0"/>
              <a:t>and slots. 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/>
              <a:t> A signal is emitted when a particular event occurs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zh-TW" altLang="en-US" dirty="0" smtClean="0"/>
              <a:t>  </a:t>
            </a:r>
            <a:r>
              <a:rPr lang="en-US" altLang="zh-TW" dirty="0" smtClean="0"/>
              <a:t>A </a:t>
            </a:r>
            <a:r>
              <a:rPr lang="en-US" altLang="zh-TW" dirty="0"/>
              <a:t>slot is a function that is called in response to a particular signal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zh-TW" altLang="en-US" dirty="0" smtClean="0"/>
              <a:t>  </a:t>
            </a:r>
            <a:r>
              <a:rPr lang="en-US" altLang="zh-TW" dirty="0" smtClean="0"/>
              <a:t>Syntax</a:t>
            </a:r>
            <a:r>
              <a:rPr lang="en-US" altLang="zh-TW" dirty="0"/>
              <a:t>: connect(sender, SIGNAL(signal), receiver, SLOT(slot)));</a:t>
            </a:r>
            <a:endParaRPr lang="zh-TW" alt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7941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and Slot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36428" y="1915886"/>
            <a:ext cx="4095750" cy="39243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53058" y="1915886"/>
            <a:ext cx="59109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sz="2000" b="1" dirty="0"/>
              <a:t>信號槽特點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zh-TW" altLang="en-US" sz="2000" dirty="0"/>
              <a:t>正常一個發出訊號和一個接收： </a:t>
            </a:r>
            <a:r>
              <a:rPr lang="en-US" altLang="zh-TW" sz="2000" dirty="0"/>
              <a:t>connect(Object1,signal1,Object2,slot1);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zh-TW" altLang="en-US" sz="2000" dirty="0"/>
              <a:t>可以多個發出訊號和一個接收： </a:t>
            </a:r>
            <a:r>
              <a:rPr lang="en-US" altLang="zh-TW" sz="2000" dirty="0"/>
              <a:t>connect(Object1,signal1,Object2,slot1); connect(Object1,signal2,Object2,slot1);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zh-TW" altLang="en-US" sz="2000" dirty="0"/>
              <a:t>可以一個發出訊號和多個接收： </a:t>
            </a:r>
            <a:r>
              <a:rPr lang="en-US" altLang="zh-TW" sz="2000" dirty="0"/>
              <a:t>connect(Object1,signal1,Object2,slot1); connect(Object1,signal1,Object2,slot2);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zh-TW" altLang="en-US" sz="2000" dirty="0"/>
              <a:t>可以一個發出訊號，觸發另一個發出信號： </a:t>
            </a:r>
            <a:r>
              <a:rPr lang="en-US" altLang="zh-TW" sz="2000" dirty="0"/>
              <a:t>connect(Object1,signal1,Object2, signal2);</a:t>
            </a:r>
          </a:p>
        </p:txBody>
      </p:sp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4494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1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QT?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Qt</a:t>
            </a:r>
            <a:r>
              <a:rPr lang="en-US" altLang="zh-TW" dirty="0"/>
              <a:t> (pronounced "cute") is a cross-platform framework for creating applications</a:t>
            </a:r>
            <a:r>
              <a:rPr lang="en-US" altLang="zh-TW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Written in C++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Other language bindings exist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dirty="0" smtClean="0"/>
              <a:t>Java </a:t>
            </a:r>
            <a:r>
              <a:rPr lang="zh-TW" altLang="en-US" dirty="0" smtClean="0"/>
              <a:t>→ </a:t>
            </a:r>
            <a:r>
              <a:rPr lang="zh-TW" altLang="zh-TW" dirty="0" smtClean="0"/>
              <a:t>Qt Jambi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dirty="0" smtClean="0"/>
              <a:t>Ruby</a:t>
            </a:r>
            <a:r>
              <a:rPr lang="zh-TW" altLang="en-US" dirty="0" smtClean="0"/>
              <a:t> → </a:t>
            </a:r>
            <a:r>
              <a:rPr lang="en-US" altLang="zh-TW" dirty="0" err="1" smtClean="0"/>
              <a:t>QtRuby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dirty="0" smtClean="0"/>
              <a:t>Perl </a:t>
            </a:r>
            <a:r>
              <a:rPr lang="zh-TW" altLang="en-US" dirty="0" smtClean="0"/>
              <a:t>→ </a:t>
            </a:r>
            <a:r>
              <a:rPr lang="en-US" altLang="zh-TW" dirty="0" err="1" smtClean="0"/>
              <a:t>PerlQt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dirty="0" smtClean="0"/>
              <a:t>Python </a:t>
            </a:r>
            <a:r>
              <a:rPr lang="zh-TW" altLang="en-US" dirty="0" smtClean="0"/>
              <a:t>→ </a:t>
            </a:r>
            <a:r>
              <a:rPr lang="en-US" altLang="zh-TW" dirty="0" err="1" smtClean="0"/>
              <a:t>PyQt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Ø"/>
            </a:pPr>
            <a:endParaRPr lang="zh-TW" altLang="zh-TW" dirty="0"/>
          </a:p>
          <a:p>
            <a:pPr lvl="2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pic>
        <p:nvPicPr>
          <p:cNvPr id="1026" name="Picture 2" descr="ãQT logo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23" y="4660025"/>
            <a:ext cx="32861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5680" y="1782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and Slot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signals and slots mechanism is type safe: The signature of a signal must match the signature of the receiving slot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Since the signatures are compatible, the compiler can help us detect type mismatches. </a:t>
            </a:r>
            <a:endParaRPr lang="en-US" altLang="zh-TW" dirty="0" smtClean="0"/>
          </a:p>
          <a:p>
            <a:r>
              <a:rPr lang="en-US" altLang="zh-TW" dirty="0" smtClean="0"/>
              <a:t>Signals </a:t>
            </a:r>
            <a:r>
              <a:rPr lang="en-US" altLang="zh-TW" dirty="0"/>
              <a:t>and slots are loosely coupled: A class which emits a signal neither knows nor cares which slots receive the signal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/>
              <a:t>Qt's</a:t>
            </a:r>
            <a:r>
              <a:rPr lang="en-US" altLang="zh-TW" dirty="0"/>
              <a:t> signals and slots mechanism ensures that if you connect a signal to a slot, the slot will be called with the signal's parameters at the right time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Signals </a:t>
            </a:r>
            <a:r>
              <a:rPr lang="en-US" altLang="zh-TW" dirty="0"/>
              <a:t>and slots can take any number of arguments of any type. They are completely type safe.</a:t>
            </a:r>
            <a:endParaRPr lang="zh-TW" alt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8282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Signal and </a:t>
            </a:r>
            <a:r>
              <a:rPr lang="en-US" altLang="zh-TW" dirty="0" smtClean="0"/>
              <a:t>Slot (Simple explanation)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0908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tx1"/>
                </a:solidFill>
              </a:rPr>
              <a:t>有一位</a:t>
            </a:r>
            <a:r>
              <a:rPr lang="en-US" altLang="zh-TW" sz="2800" dirty="0">
                <a:solidFill>
                  <a:schemeClr val="tx1"/>
                </a:solidFill>
              </a:rPr>
              <a:t>L</a:t>
            </a:r>
            <a:r>
              <a:rPr lang="zh-TW" altLang="en-US" sz="2800" dirty="0">
                <a:solidFill>
                  <a:schemeClr val="tx1"/>
                </a:solidFill>
              </a:rPr>
              <a:t>跑去找</a:t>
            </a:r>
            <a:r>
              <a:rPr lang="en-US" altLang="zh-TW" sz="2800" dirty="0">
                <a:solidFill>
                  <a:schemeClr val="tx1"/>
                </a:solidFill>
              </a:rPr>
              <a:t>R,</a:t>
            </a:r>
            <a:r>
              <a:rPr lang="zh-TW" altLang="en-US" sz="2800" dirty="0">
                <a:solidFill>
                  <a:schemeClr val="tx1"/>
                </a:solidFill>
              </a:rPr>
              <a:t>然後他們兩個一見面就抱在一起開始放閃</a:t>
            </a:r>
            <a:r>
              <a:rPr lang="en-US" altLang="zh-TW" sz="2800" dirty="0">
                <a:solidFill>
                  <a:schemeClr val="tx1"/>
                </a:solidFill>
              </a:rPr>
              <a:t>, </a:t>
            </a:r>
            <a:r>
              <a:rPr lang="zh-TW" altLang="en-US" sz="2800" dirty="0">
                <a:solidFill>
                  <a:schemeClr val="tx1"/>
                </a:solidFill>
              </a:rPr>
              <a:t>完全不管別人。有些人呢</a:t>
            </a:r>
            <a:r>
              <a:rPr lang="en-US" altLang="zh-TW" sz="2800" dirty="0">
                <a:solidFill>
                  <a:schemeClr val="tx1"/>
                </a:solidFill>
              </a:rPr>
              <a:t>, </a:t>
            </a:r>
            <a:r>
              <a:rPr lang="zh-TW" altLang="en-US" sz="2800" dirty="0">
                <a:solidFill>
                  <a:schemeClr val="tx1"/>
                </a:solidFill>
              </a:rPr>
              <a:t>很興奮的叫好</a:t>
            </a:r>
            <a:r>
              <a:rPr lang="en-US" altLang="zh-TW" sz="2800" dirty="0">
                <a:solidFill>
                  <a:schemeClr val="tx1"/>
                </a:solidFill>
              </a:rPr>
              <a:t>;</a:t>
            </a:r>
            <a:r>
              <a:rPr lang="zh-TW" altLang="en-US" sz="2800" dirty="0">
                <a:solidFill>
                  <a:schemeClr val="tx1"/>
                </a:solidFill>
              </a:rPr>
              <a:t>有些人躲起來</a:t>
            </a:r>
            <a:r>
              <a:rPr lang="en-US" altLang="zh-TW" sz="2800" dirty="0">
                <a:solidFill>
                  <a:schemeClr val="tx1"/>
                </a:solidFill>
              </a:rPr>
              <a:t>;</a:t>
            </a:r>
            <a:r>
              <a:rPr lang="zh-TW" altLang="en-US" sz="2800" dirty="0">
                <a:solidFill>
                  <a:schemeClr val="tx1"/>
                </a:solidFill>
              </a:rPr>
              <a:t>另一些人則是想扁人。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3535890"/>
            <a:ext cx="10515600" cy="1171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dirty="0"/>
              <a:t>就</a:t>
            </a:r>
            <a:r>
              <a:rPr lang="en-US" altLang="zh-TW" dirty="0"/>
              <a:t>QT</a:t>
            </a:r>
            <a:r>
              <a:rPr lang="zh-TW" altLang="en-US" dirty="0"/>
              <a:t>系統來說</a:t>
            </a:r>
            <a:r>
              <a:rPr lang="en-US" altLang="zh-TW" dirty="0"/>
              <a:t>,L</a:t>
            </a:r>
            <a:r>
              <a:rPr lang="zh-TW" altLang="en-US" dirty="0"/>
              <a:t>和</a:t>
            </a:r>
            <a:r>
              <a:rPr lang="en-US" altLang="zh-TW" dirty="0"/>
              <a:t>R</a:t>
            </a:r>
            <a:r>
              <a:rPr lang="zh-TW" altLang="en-US" dirty="0"/>
              <a:t>的行為放出了一個</a:t>
            </a:r>
            <a:r>
              <a:rPr lang="en-US" altLang="zh-TW" dirty="0"/>
              <a:t>signal;</a:t>
            </a:r>
            <a:r>
              <a:rPr lang="zh-TW" altLang="en-US" dirty="0"/>
              <a:t>而對此回應的行為叫</a:t>
            </a:r>
            <a:r>
              <a:rPr lang="en-US" altLang="zh-TW" dirty="0"/>
              <a:t>slot</a:t>
            </a:r>
            <a:r>
              <a:rPr lang="zh-TW" altLang="en-US" dirty="0"/>
              <a:t>。所以</a:t>
            </a:r>
            <a:r>
              <a:rPr lang="en-US" altLang="zh-TW" dirty="0"/>
              <a:t>, </a:t>
            </a:r>
            <a:r>
              <a:rPr lang="zh-TW" altLang="en-US" dirty="0"/>
              <a:t>「叫好」是</a:t>
            </a:r>
            <a:r>
              <a:rPr lang="en-US" altLang="zh-TW" dirty="0"/>
              <a:t>slot, </a:t>
            </a:r>
            <a:r>
              <a:rPr lang="zh-TW" altLang="en-US" dirty="0"/>
              <a:t>「躲起來」是</a:t>
            </a:r>
            <a:r>
              <a:rPr lang="en-US" altLang="zh-TW" dirty="0"/>
              <a:t>slot, </a:t>
            </a:r>
            <a:r>
              <a:rPr lang="zh-TW" altLang="en-US" dirty="0"/>
              <a:t>「扁人」也是</a:t>
            </a:r>
            <a:r>
              <a:rPr lang="en-US" altLang="zh-TW" dirty="0"/>
              <a:t>slot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21268" y="4992156"/>
            <a:ext cx="10515600" cy="1171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dirty="0"/>
              <a:t>槽可以想成</a:t>
            </a:r>
            <a:r>
              <a:rPr lang="en-US" altLang="zh-TW" dirty="0"/>
              <a:t>signal</a:t>
            </a:r>
            <a:r>
              <a:rPr lang="zh-TW" altLang="en-US" dirty="0"/>
              <a:t>插入</a:t>
            </a:r>
            <a:r>
              <a:rPr lang="en-US" altLang="zh-TW" dirty="0"/>
              <a:t>slot,</a:t>
            </a:r>
            <a:r>
              <a:rPr lang="zh-TW" altLang="en-US" dirty="0"/>
              <a:t>進而觸發行為</a:t>
            </a:r>
            <a:r>
              <a:rPr lang="en-US" altLang="zh-TW" dirty="0"/>
              <a:t>。</a:t>
            </a:r>
            <a:r>
              <a:rPr lang="zh-TW" altLang="en-US" dirty="0"/>
              <a:t>如同上面的例子</a:t>
            </a:r>
            <a:r>
              <a:rPr lang="en-US" altLang="zh-TW" dirty="0"/>
              <a:t>, L</a:t>
            </a:r>
            <a:r>
              <a:rPr lang="zh-TW" altLang="en-US" dirty="0"/>
              <a:t>和</a:t>
            </a:r>
            <a:r>
              <a:rPr lang="en-US" altLang="zh-TW" dirty="0"/>
              <a:t>R</a:t>
            </a:r>
            <a:r>
              <a:rPr lang="zh-TW" altLang="en-US" dirty="0"/>
              <a:t>的行為放出一個</a:t>
            </a:r>
            <a:r>
              <a:rPr lang="en-US" altLang="zh-TW" dirty="0"/>
              <a:t>signal,</a:t>
            </a:r>
            <a:r>
              <a:rPr lang="zh-TW" altLang="en-US" dirty="0"/>
              <a:t>而這</a:t>
            </a:r>
            <a:r>
              <a:rPr lang="en-US" altLang="zh-TW" dirty="0"/>
              <a:t>signal</a:t>
            </a:r>
            <a:r>
              <a:rPr lang="zh-TW" altLang="en-US" dirty="0"/>
              <a:t>正是放閃光</a:t>
            </a:r>
            <a:r>
              <a:rPr lang="en-US" altLang="zh-TW" dirty="0"/>
              <a:t>。</a:t>
            </a:r>
            <a:endParaRPr lang="zh-TW" alt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6868" y="3032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8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Signal and </a:t>
            </a:r>
            <a:r>
              <a:rPr lang="en-US" altLang="zh-TW" dirty="0" smtClean="0"/>
              <a:t>Slot (Simple explanation)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44525" y="1825625"/>
            <a:ext cx="11006469" cy="1340908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/>
                </a:solidFill>
              </a:rPr>
              <a:t>閃光最後「插」進每個人的眼中</a:t>
            </a:r>
            <a:r>
              <a:rPr lang="en-US" altLang="zh-TW" sz="2400" dirty="0">
                <a:solidFill>
                  <a:schemeClr val="tx1"/>
                </a:solidFill>
              </a:rPr>
              <a:t>...</a:t>
            </a:r>
            <a:r>
              <a:rPr lang="zh-TW" altLang="en-US" sz="2400" dirty="0">
                <a:solidFill>
                  <a:schemeClr val="tx1"/>
                </a:solidFill>
              </a:rPr>
              <a:t>等一下</a:t>
            </a:r>
            <a:r>
              <a:rPr lang="en-US" altLang="zh-TW" sz="2400" dirty="0">
                <a:solidFill>
                  <a:schemeClr val="tx1"/>
                </a:solidFill>
              </a:rPr>
              <a:t>!slot</a:t>
            </a:r>
            <a:r>
              <a:rPr lang="zh-TW" altLang="en-US" sz="2400" dirty="0">
                <a:solidFill>
                  <a:schemeClr val="tx1"/>
                </a:solidFill>
              </a:rPr>
              <a:t>不是眼睛嗎</a:t>
            </a:r>
            <a:r>
              <a:rPr lang="en-US" altLang="zh-TW" sz="2400" dirty="0">
                <a:solidFill>
                  <a:schemeClr val="tx1"/>
                </a:solidFill>
              </a:rPr>
              <a:t>?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2496079"/>
            <a:ext cx="10515600" cy="1171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altLang="zh-TW" sz="2400" dirty="0"/>
              <a:t>OK,</a:t>
            </a:r>
            <a:r>
              <a:rPr lang="zh-TW" altLang="en-US" sz="2400" dirty="0"/>
              <a:t>眼睛收到</a:t>
            </a:r>
            <a:r>
              <a:rPr lang="en-US" altLang="zh-TW" sz="2400" dirty="0"/>
              <a:t>signal</a:t>
            </a:r>
            <a:r>
              <a:rPr lang="zh-TW" altLang="en-US" sz="2400" dirty="0"/>
              <a:t>後</a:t>
            </a:r>
            <a:r>
              <a:rPr lang="en-US" altLang="zh-TW" sz="2400" dirty="0"/>
              <a:t>,</a:t>
            </a:r>
            <a:r>
              <a:rPr lang="zh-TW" altLang="en-US" sz="2400" dirty="0"/>
              <a:t>根據它的</a:t>
            </a:r>
            <a:r>
              <a:rPr lang="en-US" altLang="zh-TW" sz="2400" dirty="0"/>
              <a:t>slot</a:t>
            </a:r>
            <a:r>
              <a:rPr lang="zh-TW" altLang="en-US" sz="2400" dirty="0"/>
              <a:t>又放出一個</a:t>
            </a:r>
            <a:r>
              <a:rPr lang="en-US" altLang="zh-TW" sz="2400" dirty="0"/>
              <a:t>signal</a:t>
            </a:r>
            <a:r>
              <a:rPr lang="zh-TW" altLang="en-US" sz="2400" dirty="0"/>
              <a:t>給大腦</a:t>
            </a:r>
            <a:r>
              <a:rPr lang="zh-TW" altLang="en-US" sz="2400" dirty="0" smtClean="0"/>
              <a:t>。</a:t>
            </a:r>
            <a:endParaRPr lang="en-US" altLang="zh-TW" sz="2400" dirty="0"/>
          </a:p>
          <a:p>
            <a:pPr marL="0" indent="0">
              <a:spcAft>
                <a:spcPts val="200"/>
              </a:spcAft>
              <a:buClr>
                <a:schemeClr val="accent1"/>
              </a:buClr>
              <a:buSzPct val="100000"/>
              <a:buNone/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大腦</a:t>
            </a:r>
            <a:r>
              <a:rPr lang="zh-TW" altLang="en-US" sz="2400" dirty="0"/>
              <a:t>經過判斷後</a:t>
            </a:r>
            <a:r>
              <a:rPr lang="en-US" altLang="zh-TW" sz="2400" dirty="0"/>
              <a:t>,</a:t>
            </a:r>
            <a:r>
              <a:rPr lang="zh-TW" altLang="en-US" sz="2400" dirty="0"/>
              <a:t>總算放出</a:t>
            </a:r>
            <a:r>
              <a:rPr lang="en-US" altLang="zh-TW" sz="2400" dirty="0"/>
              <a:t>signal</a:t>
            </a:r>
            <a:r>
              <a:rPr lang="zh-TW" altLang="en-US" sz="2400" dirty="0"/>
              <a:t>給身體其他部位的</a:t>
            </a:r>
            <a:r>
              <a:rPr lang="en-US" altLang="zh-TW" sz="2400" dirty="0"/>
              <a:t>slot...</a:t>
            </a:r>
            <a:endParaRPr lang="zh-TW" altLang="en-US" sz="2400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21266" y="3573196"/>
            <a:ext cx="11129727" cy="340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sz="2400" dirty="0"/>
              <a:t>所以我們有如此格式</a:t>
            </a:r>
            <a:r>
              <a:rPr lang="en-US" altLang="zh-TW" sz="2400" dirty="0"/>
              <a:t>:</a:t>
            </a:r>
          </a:p>
          <a:p>
            <a:pPr marL="0" indent="0"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altLang="zh-TW" sz="2400" dirty="0"/>
              <a:t>   connect(</a:t>
            </a:r>
            <a:r>
              <a:rPr lang="zh-TW" altLang="en-US" sz="2400" dirty="0"/>
              <a:t>送出</a:t>
            </a:r>
            <a:r>
              <a:rPr lang="en-US" altLang="zh-TW" sz="2400" dirty="0"/>
              <a:t>signal</a:t>
            </a:r>
            <a:r>
              <a:rPr lang="zh-TW" altLang="en-US" sz="2400" dirty="0"/>
              <a:t>的人</a:t>
            </a:r>
            <a:r>
              <a:rPr lang="en-US" altLang="zh-TW" sz="2400" dirty="0"/>
              <a:t>,SIGNAL(signal()),</a:t>
            </a:r>
            <a:r>
              <a:rPr lang="zh-TW" altLang="en-US" sz="2400" dirty="0"/>
              <a:t>收到</a:t>
            </a:r>
            <a:r>
              <a:rPr lang="en-US" altLang="zh-TW" sz="2400" dirty="0"/>
              <a:t>signal</a:t>
            </a:r>
            <a:r>
              <a:rPr lang="zh-TW" altLang="en-US" sz="2400" dirty="0"/>
              <a:t>的人</a:t>
            </a:r>
            <a:r>
              <a:rPr lang="en-US" altLang="zh-TW" sz="2400" dirty="0"/>
              <a:t>,SLOT(slot()));</a:t>
            </a:r>
          </a:p>
          <a:p>
            <a:pPr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sz="2400" dirty="0"/>
              <a:t>最後我們寫出</a:t>
            </a:r>
            <a:r>
              <a:rPr lang="en-US" altLang="zh-TW" sz="2400" dirty="0"/>
              <a:t>:</a:t>
            </a:r>
          </a:p>
          <a:p>
            <a:pPr marL="0" indent="0"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altLang="zh-TW" sz="2400" dirty="0"/>
              <a:t>    connect(L</a:t>
            </a:r>
            <a:r>
              <a:rPr lang="zh-TW" altLang="en-US" sz="2400" dirty="0"/>
              <a:t>和</a:t>
            </a:r>
            <a:r>
              <a:rPr lang="en-US" altLang="zh-TW" sz="2400" dirty="0"/>
              <a:t>R,SIGNAL(</a:t>
            </a:r>
            <a:r>
              <a:rPr lang="zh-TW" altLang="en-US" sz="2400" dirty="0"/>
              <a:t>閃光</a:t>
            </a:r>
            <a:r>
              <a:rPr lang="en-US" altLang="zh-TW" sz="2400" dirty="0"/>
              <a:t>()),</a:t>
            </a:r>
            <a:r>
              <a:rPr lang="zh-TW" altLang="en-US" sz="2400" dirty="0"/>
              <a:t>某</a:t>
            </a:r>
            <a:r>
              <a:rPr lang="en-US" altLang="zh-TW" sz="2400" dirty="0"/>
              <a:t>A,SLOT(</a:t>
            </a:r>
            <a:r>
              <a:rPr lang="zh-TW" altLang="en-US" sz="2400" dirty="0"/>
              <a:t>叫好</a:t>
            </a:r>
            <a:r>
              <a:rPr lang="en-US" altLang="zh-TW" sz="2400" dirty="0"/>
              <a:t>()));</a:t>
            </a:r>
          </a:p>
          <a:p>
            <a:pPr marL="0" indent="0"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altLang="zh-TW" sz="2400" dirty="0"/>
              <a:t>    connect(L</a:t>
            </a:r>
            <a:r>
              <a:rPr lang="zh-TW" altLang="en-US" sz="2400" dirty="0"/>
              <a:t>和</a:t>
            </a:r>
            <a:r>
              <a:rPr lang="en-US" altLang="zh-TW" sz="2400" dirty="0"/>
              <a:t>R,SIGNAL(</a:t>
            </a:r>
            <a:r>
              <a:rPr lang="zh-TW" altLang="en-US" sz="2400" dirty="0"/>
              <a:t>閃光</a:t>
            </a:r>
            <a:r>
              <a:rPr lang="en-US" altLang="zh-TW" sz="2400" dirty="0"/>
              <a:t>()),</a:t>
            </a:r>
            <a:r>
              <a:rPr lang="zh-TW" altLang="en-US" sz="2400" dirty="0"/>
              <a:t>某</a:t>
            </a:r>
            <a:r>
              <a:rPr lang="en-US" altLang="zh-TW" sz="2400" dirty="0"/>
              <a:t>B,SLOT(</a:t>
            </a:r>
            <a:r>
              <a:rPr lang="zh-TW" altLang="en-US" sz="2400" dirty="0"/>
              <a:t>躲起來</a:t>
            </a:r>
            <a:r>
              <a:rPr lang="en-US" altLang="zh-TW" sz="2400" dirty="0"/>
              <a:t>()));</a:t>
            </a:r>
          </a:p>
          <a:p>
            <a:pPr marL="0" indent="0"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altLang="zh-TW" sz="2400" dirty="0"/>
              <a:t>    connect(L</a:t>
            </a:r>
            <a:r>
              <a:rPr lang="zh-TW" altLang="en-US" sz="2400" dirty="0"/>
              <a:t>和</a:t>
            </a:r>
            <a:r>
              <a:rPr lang="en-US" altLang="zh-TW" sz="2400" dirty="0"/>
              <a:t>R,SIGNAL(</a:t>
            </a:r>
            <a:r>
              <a:rPr lang="zh-TW" altLang="en-US" sz="2400" dirty="0"/>
              <a:t>閃光</a:t>
            </a:r>
            <a:r>
              <a:rPr lang="en-US" altLang="zh-TW" sz="2400" dirty="0"/>
              <a:t>()),</a:t>
            </a:r>
            <a:r>
              <a:rPr lang="zh-TW" altLang="en-US" sz="2400" dirty="0"/>
              <a:t>某</a:t>
            </a:r>
            <a:r>
              <a:rPr lang="en-US" altLang="zh-TW" sz="2400" dirty="0"/>
              <a:t>C,SLOT(</a:t>
            </a:r>
            <a:r>
              <a:rPr lang="zh-TW" altLang="en-US" sz="2400" dirty="0"/>
              <a:t>扁人</a:t>
            </a:r>
            <a:r>
              <a:rPr lang="en-US" altLang="zh-TW" sz="2400" dirty="0"/>
              <a:t>()));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239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772885" y="1584212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1194" y="1846263"/>
            <a:ext cx="5068938" cy="450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  <p:pic>
        <p:nvPicPr>
          <p:cNvPr id="2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8485" y="2586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21694" y="1584212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3463" y="2886075"/>
            <a:ext cx="51054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7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615395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4925" y="2095500"/>
            <a:ext cx="45624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62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586367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1513" y="1846263"/>
            <a:ext cx="47693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644423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9188" y="2419350"/>
            <a:ext cx="49339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731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26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16780" y="1629682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9134" y="1846263"/>
            <a:ext cx="5294057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976085" y="2731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8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584212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4950" y="3238500"/>
            <a:ext cx="41624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54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QT?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Toolkit is a collection of classes for various purposes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 Database management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 XML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err="1" smtClean="0"/>
              <a:t>WebKit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Multimedia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 Networking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...</a:t>
            </a:r>
            <a:endParaRPr lang="en-US" altLang="zh-TW" dirty="0"/>
          </a:p>
          <a:p>
            <a:r>
              <a:rPr lang="en-US" altLang="zh-TW" dirty="0"/>
              <a:t>For desktop, mobile and embedded development</a:t>
            </a:r>
            <a:endParaRPr lang="zh-TW" altLang="en-US" dirty="0"/>
          </a:p>
          <a:p>
            <a:endParaRPr lang="en-US" altLang="zh-TW" dirty="0" smtClean="0"/>
          </a:p>
        </p:txBody>
      </p:sp>
      <p:pic>
        <p:nvPicPr>
          <p:cNvPr id="2050" name="Picture 2" descr="ãQT logo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013" y="5147281"/>
            <a:ext cx="328612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1729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557338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8338" y="2947988"/>
            <a:ext cx="32956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560" y="3468045"/>
            <a:ext cx="670383" cy="7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591190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225" y="2814638"/>
            <a:ext cx="35718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1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584212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9250" y="2514600"/>
            <a:ext cx="39338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102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571853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4475" y="2233613"/>
            <a:ext cx="41433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18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584212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8200" y="2943225"/>
            <a:ext cx="54959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87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772885" y="1584212"/>
            <a:ext cx="10515600" cy="1325563"/>
          </a:xfrm>
        </p:spPr>
        <p:txBody>
          <a:bodyPr/>
          <a:lstStyle/>
          <a:p>
            <a:r>
              <a:rPr lang="en-US" altLang="zh-TW" sz="3200" dirty="0">
                <a:latin typeface="+mn-lt"/>
              </a:rPr>
              <a:t>calculator.cpp</a:t>
            </a:r>
            <a:endParaRPr lang="zh-TW" altLang="en-US" dirty="0">
              <a:latin typeface="+mn-lt"/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5788" y="2752725"/>
            <a:ext cx="60007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72885" y="258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2-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01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2-</a:t>
            </a:r>
            <a:r>
              <a:rPr lang="zh-TW" altLang="en-US" dirty="0"/>
              <a:t> </a:t>
            </a:r>
            <a:r>
              <a:rPr lang="en-US" altLang="zh-TW" dirty="0" smtClean="0"/>
              <a:t>Calculator(Result)</a:t>
            </a:r>
            <a:endParaRPr lang="zh-TW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9738" y="2005013"/>
            <a:ext cx="37528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7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此範例是做一個類似文字剪貼簿具有選單</a:t>
            </a:r>
            <a:r>
              <a:rPr lang="en-US" altLang="zh-TW" dirty="0"/>
              <a:t>,</a:t>
            </a:r>
            <a:r>
              <a:rPr lang="zh-TW" altLang="en-US" dirty="0"/>
              <a:t> 工具欄和狀態欄 </a:t>
            </a:r>
            <a:r>
              <a:rPr lang="en-US" altLang="zh-TW" dirty="0"/>
              <a:t>, </a:t>
            </a:r>
            <a:r>
              <a:rPr lang="zh-TW" altLang="en-US" dirty="0"/>
              <a:t> </a:t>
            </a:r>
            <a:r>
              <a:rPr lang="zh-TW" altLang="en-US" dirty="0" smtClean="0"/>
              <a:t>提供</a:t>
            </a:r>
            <a:r>
              <a:rPr lang="en-US" altLang="zh-TW" dirty="0"/>
              <a:t>File,</a:t>
            </a:r>
            <a:r>
              <a:rPr lang="zh-TW" altLang="en-US" dirty="0"/>
              <a:t> </a:t>
            </a:r>
            <a:r>
              <a:rPr lang="en-US" altLang="zh-TW" dirty="0"/>
              <a:t>Edit,</a:t>
            </a:r>
            <a:r>
              <a:rPr lang="zh-TW" altLang="en-US" dirty="0"/>
              <a:t> </a:t>
            </a:r>
            <a:r>
              <a:rPr lang="en-US" altLang="zh-TW" dirty="0"/>
              <a:t>Help</a:t>
            </a:r>
            <a:r>
              <a:rPr lang="zh-TW" altLang="en-US" dirty="0"/>
              <a:t>選單</a:t>
            </a:r>
            <a:r>
              <a:rPr lang="en-US" altLang="zh-TW" dirty="0"/>
              <a:t>, </a:t>
            </a:r>
            <a:r>
              <a:rPr lang="zh-TW" altLang="en-US" dirty="0"/>
              <a:t>和個別的功能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zh-TW" altLang="en-US" dirty="0"/>
              <a:t>狀態欄位於視窗的最下方</a:t>
            </a:r>
            <a:r>
              <a:rPr lang="en-US" altLang="zh-TW" dirty="0"/>
              <a:t>,</a:t>
            </a:r>
            <a:r>
              <a:rPr lang="zh-TW" altLang="en-US" dirty="0"/>
              <a:t> 當游標移到功能選項時</a:t>
            </a:r>
            <a:r>
              <a:rPr lang="en-US" altLang="zh-TW" dirty="0"/>
              <a:t>,</a:t>
            </a:r>
            <a:r>
              <a:rPr lang="zh-TW" altLang="en-US" dirty="0"/>
              <a:t> 會顯示功能按鈕的描述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pic>
        <p:nvPicPr>
          <p:cNvPr id="5" name="內容版面配置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005" y="3591013"/>
            <a:ext cx="2569727" cy="27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8289" y="1810102"/>
            <a:ext cx="10515600" cy="1325563"/>
          </a:xfrm>
        </p:spPr>
        <p:txBody>
          <a:bodyPr/>
          <a:lstStyle/>
          <a:p>
            <a:pPr fontAlgn="base"/>
            <a:r>
              <a:rPr lang="en-US" altLang="zh-TW" sz="3200" dirty="0" err="1"/>
              <a:t>mainwindow.h</a:t>
            </a:r>
            <a:endParaRPr lang="en-US" altLang="zh-TW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387" y="1810102"/>
            <a:ext cx="3970867" cy="48742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198" y="1810102"/>
            <a:ext cx="4285169" cy="487429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354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138289" y="1810102"/>
            <a:ext cx="10515600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1297" y="1846263"/>
            <a:ext cx="6409732" cy="4022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415" y="1810102"/>
            <a:ext cx="2438400" cy="21526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463" y="4336102"/>
            <a:ext cx="1952625" cy="12477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265881" y="5690483"/>
            <a:ext cx="267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沒有設置</a:t>
            </a:r>
            <a:r>
              <a:rPr lang="en-US" altLang="zh-TW" sz="1400" dirty="0" err="1" smtClean="0"/>
              <a:t>setCentralWidget</a:t>
            </a:r>
            <a:r>
              <a:rPr lang="en-US" altLang="zh-TW" sz="1400" dirty="0" smtClean="0"/>
              <a:t>()</a:t>
            </a:r>
            <a:endParaRPr lang="zh-TW" altLang="en-US" sz="1400" dirty="0"/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6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Qt</a:t>
            </a:r>
            <a:r>
              <a:rPr lang="en-US" altLang="zh-TW" dirty="0" smtClean="0"/>
              <a:t> brief timeline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Development Frameworks founded in 1994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Trolltech</a:t>
            </a:r>
            <a:r>
              <a:rPr lang="en-US" altLang="zh-TW" dirty="0" smtClean="0"/>
              <a:t> acquired by Nokia in 2008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Commercial business acquired by </a:t>
            </a:r>
            <a:r>
              <a:rPr lang="en-US" altLang="zh-TW" dirty="0" err="1" smtClean="0"/>
              <a:t>Digia</a:t>
            </a:r>
            <a:r>
              <a:rPr lang="en-US" altLang="zh-TW" dirty="0" smtClean="0"/>
              <a:t> in 2011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Qt</a:t>
            </a:r>
            <a:r>
              <a:rPr lang="en-US" altLang="zh-TW" dirty="0" smtClean="0"/>
              <a:t> business acquired by </a:t>
            </a:r>
            <a:r>
              <a:rPr lang="en-US" altLang="zh-TW" dirty="0" err="1" smtClean="0"/>
              <a:t>Digia</a:t>
            </a:r>
            <a:r>
              <a:rPr lang="en-US" altLang="zh-TW" dirty="0" smtClean="0"/>
              <a:t> from Nokia in 2012</a:t>
            </a:r>
            <a:endParaRPr lang="zh-TW" altLang="en-US" dirty="0"/>
          </a:p>
        </p:txBody>
      </p:sp>
      <p:pic>
        <p:nvPicPr>
          <p:cNvPr id="3074" name="Picture 2" descr="ãQT digia 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52" y="4606924"/>
            <a:ext cx="552450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7941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9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49488" y="1843969"/>
            <a:ext cx="10515600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5089" y="1770571"/>
            <a:ext cx="6100387" cy="24071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089" y="4336534"/>
            <a:ext cx="4185356" cy="1953937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61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745827" y="437274"/>
            <a:ext cx="3307210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489" y="1896456"/>
            <a:ext cx="5742698" cy="48125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147" y="1834986"/>
            <a:ext cx="4612569" cy="20490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3884039"/>
            <a:ext cx="2771056" cy="3004263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3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8074812" y="116238"/>
            <a:ext cx="3290276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404" y="1820742"/>
            <a:ext cx="5868519" cy="491798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844" y="1939575"/>
            <a:ext cx="3480856" cy="25674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923" y="3896842"/>
            <a:ext cx="2663554" cy="2820619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950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49488" y="1731741"/>
            <a:ext cx="10515600" cy="713747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3048352"/>
            <a:ext cx="7848600" cy="2790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387" y="1936732"/>
            <a:ext cx="3628071" cy="3005138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98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(“String”)?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/>
          <a:lstStyle/>
          <a:p>
            <a:r>
              <a:rPr lang="zh-TW" altLang="en-US" dirty="0" smtClean="0"/>
              <a:t>讓</a:t>
            </a:r>
            <a:r>
              <a:rPr lang="en-US" altLang="zh-TW" dirty="0" smtClean="0"/>
              <a:t>QT</a:t>
            </a:r>
            <a:r>
              <a:rPr lang="zh-TW" altLang="en-US" dirty="0" smtClean="0"/>
              <a:t>的字體引擎能夠在同一時間正確的顯示不同的書寫系統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。並且使用</a:t>
            </a:r>
            <a:r>
              <a:rPr lang="en-US" altLang="zh-TW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QT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內部</a:t>
            </a:r>
            <a:r>
              <a:rPr lang="en-US" altLang="zh-TW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Unicode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編碼來儲存文字。</a:t>
            </a:r>
            <a:endParaRPr lang="en-US" altLang="zh-TW" dirty="0" smtClean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altLang="zh-TW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Text / code independent</a:t>
            </a:r>
          </a:p>
          <a:p>
            <a:r>
              <a:rPr lang="en-US" altLang="zh-TW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QT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的多國語言支援技術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可以讓應用程式中的文字全部使用英文撰寫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能夠在完全不修改程式的狀況下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改變整個應用程式中的文字為另一個語系的文字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並能夠協助處理不同語言的單、複數問題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78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49488" y="1516151"/>
            <a:ext cx="10515600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488" y="2928938"/>
            <a:ext cx="7848600" cy="27908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929" y="2007641"/>
            <a:ext cx="3628071" cy="3005138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22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644875" y="1110092"/>
            <a:ext cx="3110211" cy="53969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9740"/>
          <a:stretch/>
        </p:blipFill>
        <p:spPr>
          <a:xfrm>
            <a:off x="2858556" y="1830427"/>
            <a:ext cx="5857875" cy="25082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556" y="4525962"/>
            <a:ext cx="5373566" cy="18383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311" y="1842115"/>
            <a:ext cx="2643188" cy="28259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8311" y="3558341"/>
            <a:ext cx="2643188" cy="2805946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83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341489" y="1776236"/>
            <a:ext cx="10515600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6247" y="1846263"/>
            <a:ext cx="5119831" cy="4022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904" y="2217120"/>
            <a:ext cx="2486025" cy="2371725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7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849488" y="1412501"/>
            <a:ext cx="10515600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9619" y="2853893"/>
            <a:ext cx="5095875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19" y="1806517"/>
            <a:ext cx="2533650" cy="30670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914" y="1806517"/>
            <a:ext cx="2882885" cy="3067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022913" y="4682693"/>
            <a:ext cx="968811" cy="190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1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49488" y="1348183"/>
            <a:ext cx="10515600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178" y="2973144"/>
            <a:ext cx="9001125" cy="3248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331" y="1870018"/>
            <a:ext cx="2433637" cy="2539703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06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Platform support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Microsoft Windows</a:t>
            </a:r>
          </a:p>
          <a:p>
            <a:r>
              <a:rPr lang="en-US" altLang="zh-TW" dirty="0" smtClean="0"/>
              <a:t>Linux/X11:</a:t>
            </a:r>
            <a:r>
              <a:rPr lang="zh-TW" altLang="en-US" dirty="0" smtClean="0"/>
              <a:t> </a:t>
            </a:r>
            <a:r>
              <a:rPr lang="en-US" altLang="zh-TW" dirty="0" smtClean="0"/>
              <a:t>support </a:t>
            </a:r>
            <a:r>
              <a:rPr lang="en-US" altLang="zh-TW" dirty="0" err="1" smtClean="0"/>
              <a:t>Kdevelop</a:t>
            </a:r>
            <a:r>
              <a:rPr lang="en-US" altLang="zh-TW" dirty="0" smtClean="0"/>
              <a:t> and integrate Eclipse IDE</a:t>
            </a:r>
          </a:p>
          <a:p>
            <a:r>
              <a:rPr lang="en-US" altLang="zh-TW" dirty="0" smtClean="0"/>
              <a:t>Mac OS X: base on Cocoa framework</a:t>
            </a:r>
          </a:p>
          <a:p>
            <a:r>
              <a:rPr lang="en-US" altLang="zh-TW" dirty="0" smtClean="0"/>
              <a:t>Embedded Linux</a:t>
            </a:r>
          </a:p>
          <a:p>
            <a:r>
              <a:rPr lang="en-US" altLang="zh-TW" dirty="0" smtClean="0"/>
              <a:t>Windows CE</a:t>
            </a:r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22" y="4724439"/>
            <a:ext cx="5986302" cy="1587461"/>
          </a:xfrm>
          <a:prstGeom prst="rect">
            <a:avLst/>
          </a:prstGeom>
        </p:spPr>
      </p:pic>
      <p:pic>
        <p:nvPicPr>
          <p:cNvPr id="5126" name="Picture 6" descr="Builds native applications with native look and fe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02" y="2939782"/>
            <a:ext cx="4870836" cy="337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90538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7653866" y="441976"/>
            <a:ext cx="3891845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281" y="1922991"/>
            <a:ext cx="5824359" cy="43513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173" y="1893253"/>
            <a:ext cx="4681538" cy="20796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843" y="4098660"/>
            <a:ext cx="2362200" cy="25609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50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49488" y="1690688"/>
            <a:ext cx="10515600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9368" y="1899426"/>
            <a:ext cx="5178593" cy="4022725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652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49488" y="1678077"/>
            <a:ext cx="10515600" cy="1325563"/>
          </a:xfrm>
        </p:spPr>
        <p:txBody>
          <a:bodyPr/>
          <a:lstStyle/>
          <a:p>
            <a:pPr fontAlgn="base"/>
            <a:r>
              <a:rPr lang="en-US" altLang="zh-TW" sz="3200" dirty="0" smtClean="0"/>
              <a:t>mainwindow.cpp</a:t>
            </a:r>
            <a:endParaRPr lang="en-US" altLang="zh-TW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4021359" y="2078665"/>
            <a:ext cx="6591300" cy="3600450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8494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 3-Application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58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QT</a:t>
            </a:r>
            <a:r>
              <a:rPr lang="zh-TW" altLang="en-US" dirty="0"/>
              <a:t> </a:t>
            </a:r>
            <a:r>
              <a:rPr lang="en-US" altLang="zh-TW" dirty="0"/>
              <a:t>Example </a:t>
            </a:r>
            <a:r>
              <a:rPr lang="en-US" altLang="zh-TW" dirty="0" smtClean="0"/>
              <a:t>3-Application(Result)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029" y="1837986"/>
            <a:ext cx="3886200" cy="4114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t="-1" r="40613" b="51102"/>
          <a:stretch/>
        </p:blipFill>
        <p:spPr>
          <a:xfrm>
            <a:off x="4772819" y="1859982"/>
            <a:ext cx="2285295" cy="20120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819" y="4313767"/>
            <a:ext cx="2609850" cy="1409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259" y="1837986"/>
            <a:ext cx="4100761" cy="4362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24259" y="5870767"/>
            <a:ext cx="1353608" cy="329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32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QT is based on C++.</a:t>
            </a:r>
          </a:p>
          <a:p>
            <a:r>
              <a:rPr lang="en-US" altLang="zh-TW" dirty="0" smtClean="0"/>
              <a:t>QT has high portability. Write </a:t>
            </a:r>
            <a:r>
              <a:rPr lang="en-US" altLang="zh-TW" dirty="0"/>
              <a:t>code once to target multiple </a:t>
            </a:r>
            <a:r>
              <a:rPr lang="en-US" altLang="zh-TW" dirty="0" smtClean="0"/>
              <a:t>platforms.</a:t>
            </a:r>
          </a:p>
          <a:p>
            <a:r>
              <a:rPr lang="en-US" altLang="zh-TW" dirty="0"/>
              <a:t>Produce compact, high-performance </a:t>
            </a:r>
            <a:r>
              <a:rPr lang="en-US" altLang="zh-TW" dirty="0" smtClean="0"/>
              <a:t>applications.</a:t>
            </a:r>
          </a:p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open source. Choose </a:t>
            </a:r>
            <a:r>
              <a:rPr lang="en-US" altLang="zh-TW" dirty="0"/>
              <a:t>the license that fits you 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 </a:t>
            </a:r>
            <a:r>
              <a:rPr lang="en-US" altLang="zh-TW" dirty="0"/>
              <a:t>Commercial, LGPL or </a:t>
            </a:r>
            <a:r>
              <a:rPr lang="en-US" altLang="zh-TW" dirty="0" smtClean="0"/>
              <a:t>GPL</a:t>
            </a:r>
            <a:endParaRPr lang="en-US" altLang="zh-TW" dirty="0"/>
          </a:p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has a lot of APIs, such as collections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serialization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 、 </a:t>
            </a:r>
            <a:r>
              <a:rPr lang="en-US" altLang="zh-TW" dirty="0" smtClean="0"/>
              <a:t>file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 、 </a:t>
            </a:r>
            <a:r>
              <a:rPr lang="en-US" altLang="zh-TW" dirty="0" smtClean="0"/>
              <a:t>I/O device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 、 </a:t>
            </a:r>
            <a:r>
              <a:rPr lang="en-US" altLang="zh-TW" dirty="0" smtClean="0"/>
              <a:t>directory management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 、 </a:t>
            </a:r>
            <a:r>
              <a:rPr lang="en-US" altLang="zh-TW" dirty="0" smtClean="0"/>
              <a:t>date/time class.</a:t>
            </a:r>
          </a:p>
        </p:txBody>
      </p:sp>
    </p:spTree>
    <p:extLst>
      <p:ext uri="{BB962C8B-B14F-4D97-AF65-F5344CB8AC3E}">
        <p14:creationId xmlns:p14="http://schemas.microsoft.com/office/powerpoint/2010/main" val="18133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Qt</a:t>
            </a:r>
            <a:r>
              <a:rPr lang="en-US" altLang="zh-TW" dirty="0" smtClean="0"/>
              <a:t> 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Skype</a:t>
            </a:r>
          </a:p>
          <a:p>
            <a:r>
              <a:rPr lang="en-US" altLang="zh-TW" dirty="0" err="1" smtClean="0"/>
              <a:t>VirtualBox</a:t>
            </a:r>
            <a:endParaRPr lang="en-US" altLang="zh-TW" dirty="0" smtClean="0"/>
          </a:p>
          <a:p>
            <a:r>
              <a:rPr lang="en-US" altLang="zh-TW" dirty="0" smtClean="0"/>
              <a:t>Photoshop Elements</a:t>
            </a:r>
          </a:p>
          <a:p>
            <a:r>
              <a:rPr lang="en-US" altLang="zh-TW" dirty="0"/>
              <a:t>Google </a:t>
            </a:r>
            <a:r>
              <a:rPr lang="en-US" altLang="zh-TW" dirty="0" smtClean="0"/>
              <a:t>Earth</a:t>
            </a:r>
          </a:p>
          <a:p>
            <a:r>
              <a:rPr lang="en-US" altLang="zh-TW" dirty="0" smtClean="0"/>
              <a:t>…….</a:t>
            </a:r>
            <a:endParaRPr lang="zh-TW" altLang="en-US" dirty="0"/>
          </a:p>
        </p:txBody>
      </p:sp>
      <p:pic>
        <p:nvPicPr>
          <p:cNvPr id="4098" name="Picture 2" descr="ãSkype logo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48" y="2055136"/>
            <a:ext cx="2698678" cy="202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ãvirtualbox logo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371" y="2367092"/>
            <a:ext cx="2857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ãPhotoshop logo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31" y="4231543"/>
            <a:ext cx="1720913" cy="17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ãgoogle earth logoã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631" y="4577648"/>
            <a:ext cx="21717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31388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4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OBTAINING QT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Qt</a:t>
            </a:r>
            <a:r>
              <a:rPr lang="en-US" altLang="zh-TW" dirty="0"/>
              <a:t> is available both in Open Source and commercial versions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/>
              <a:t>Qt</a:t>
            </a:r>
            <a:r>
              <a:rPr lang="en-US" altLang="zh-TW" dirty="0"/>
              <a:t> may be downloaded from </a:t>
            </a:r>
            <a:r>
              <a:rPr lang="en-US" altLang="zh-TW" u="sng" dirty="0">
                <a:hlinkClick r:id="rId5"/>
              </a:rPr>
              <a:t>https://www.qt.io/download</a:t>
            </a:r>
            <a:r>
              <a:rPr lang="en-US" altLang="zh-TW" u="sng" dirty="0" smtClean="0">
                <a:hlinkClick r:id="rId5"/>
              </a:rPr>
              <a:t>/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452" y="2753644"/>
            <a:ext cx="4415640" cy="3773878"/>
          </a:xfrm>
          <a:prstGeom prst="rect">
            <a:avLst/>
          </a:prstGeom>
        </p:spPr>
      </p:pic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4494" y="2866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QT</a:t>
            </a:r>
            <a:r>
              <a:rPr lang="zh-TW" altLang="en-US" dirty="0" smtClean="0"/>
              <a:t> </a:t>
            </a:r>
            <a:r>
              <a:rPr lang="en-US" altLang="zh-TW" dirty="0" smtClean="0"/>
              <a:t>Creator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435225"/>
            <a:ext cx="10515600" cy="2815648"/>
          </a:xfrm>
        </p:spPr>
        <p:txBody>
          <a:bodyPr>
            <a:normAutofit/>
          </a:bodyPr>
          <a:lstStyle/>
          <a:p>
            <a:r>
              <a:rPr lang="en-US" altLang="zh-TW" dirty="0"/>
              <a:t>UI </a:t>
            </a:r>
            <a:r>
              <a:rPr lang="en-US" altLang="zh-TW" dirty="0" smtClean="0"/>
              <a:t>Design</a:t>
            </a:r>
          </a:p>
          <a:p>
            <a:r>
              <a:rPr lang="en-US" altLang="zh-TW" dirty="0" smtClean="0"/>
              <a:t>Edit </a:t>
            </a:r>
          </a:p>
          <a:p>
            <a:r>
              <a:rPr lang="en-US" altLang="zh-TW" dirty="0" smtClean="0"/>
              <a:t>Compile </a:t>
            </a:r>
          </a:p>
          <a:p>
            <a:r>
              <a:rPr lang="en-US" altLang="zh-TW" dirty="0" smtClean="0"/>
              <a:t>Deploy </a:t>
            </a:r>
            <a:r>
              <a:rPr lang="en-US" altLang="zh-TW" dirty="0"/>
              <a:t>&amp; Debug </a:t>
            </a:r>
            <a:endParaRPr lang="en-US" altLang="zh-TW" dirty="0" smtClean="0"/>
          </a:p>
          <a:p>
            <a:r>
              <a:rPr lang="en-US" altLang="zh-TW" dirty="0" smtClean="0"/>
              <a:t>API </a:t>
            </a:r>
            <a:r>
              <a:rPr lang="en-US" altLang="zh-TW" dirty="0"/>
              <a:t>Help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013363" y="1649121"/>
            <a:ext cx="6165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An IDE built on and for </a:t>
            </a:r>
            <a:r>
              <a:rPr lang="en-US" altLang="zh-TW" sz="3600" dirty="0" err="1"/>
              <a:t>Qt</a:t>
            </a:r>
            <a:endParaRPr lang="zh-TW" altLang="en-US" sz="3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697" y="2295452"/>
            <a:ext cx="5496036" cy="4230039"/>
          </a:xfrm>
          <a:prstGeom prst="rect">
            <a:avLst/>
          </a:prstGeom>
        </p:spPr>
      </p:pic>
      <p:pic>
        <p:nvPicPr>
          <p:cNvPr id="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402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</TotalTime>
  <Words>3559</Words>
  <Application>Microsoft Office PowerPoint</Application>
  <PresentationFormat>寬螢幕</PresentationFormat>
  <Paragraphs>436</Paragraphs>
  <Slides>64</Slides>
  <Notes>58</Notes>
  <HiddenSlides>0</HiddenSlides>
  <MMClips>22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64</vt:i4>
      </vt:variant>
    </vt:vector>
  </HeadingPairs>
  <TitlesOfParts>
    <vt:vector size="77" baseType="lpstr">
      <vt:lpstr>PMingLiU</vt:lpstr>
      <vt:lpstr>PMingLiU</vt:lpstr>
      <vt:lpstr>Arial</vt:lpstr>
      <vt:lpstr>Calibri</vt:lpstr>
      <vt:lpstr>Calibri Light</vt:lpstr>
      <vt:lpstr>Wingdings</vt:lpstr>
      <vt:lpstr>Wingdings 2</vt:lpstr>
      <vt:lpstr>HDOfficeLightV0</vt:lpstr>
      <vt:lpstr>1_HDOfficeLightV0</vt:lpstr>
      <vt:lpstr>2_HDOfficeLightV0</vt:lpstr>
      <vt:lpstr>3_HDOfficeLightV0</vt:lpstr>
      <vt:lpstr>4_HDOfficeLightV0</vt:lpstr>
      <vt:lpstr>回顧</vt:lpstr>
      <vt:lpstr>Intro to QT</vt:lpstr>
      <vt:lpstr>Outline </vt:lpstr>
      <vt:lpstr>What is QT?</vt:lpstr>
      <vt:lpstr>What is QT?</vt:lpstr>
      <vt:lpstr>Qt brief timeline</vt:lpstr>
      <vt:lpstr>Platform support</vt:lpstr>
      <vt:lpstr>Qt Applications</vt:lpstr>
      <vt:lpstr>OBTAINING QT</vt:lpstr>
      <vt:lpstr>QT Creator</vt:lpstr>
      <vt:lpstr>QT installation for raspberry pi</vt:lpstr>
      <vt:lpstr>QT Example 1 – Hello world!</vt:lpstr>
      <vt:lpstr>QT Example 1 – Hello world!</vt:lpstr>
      <vt:lpstr>QT Example 1 – Hello world!</vt:lpstr>
      <vt:lpstr>QT Example 1 – Hello world!</vt:lpstr>
      <vt:lpstr>QT Example 1 – Hello world!</vt:lpstr>
      <vt:lpstr>QT Example 1 – Hello world!</vt:lpstr>
      <vt:lpstr>QT Example 1 – Hello world! (on raspberry pi)</vt:lpstr>
      <vt:lpstr>QT Example 1 – Hello world! (on raspberry pi)</vt:lpstr>
      <vt:lpstr>QT Example 1 – Hello world! (on raspberry pi)</vt:lpstr>
      <vt:lpstr>QT Example 1 – Hello world! (on raspberry pi)</vt:lpstr>
      <vt:lpstr>Qt Documentation Archives</vt:lpstr>
      <vt:lpstr>QT Example 2- Calculator</vt:lpstr>
      <vt:lpstr>QT Example 2- Calculator</vt:lpstr>
      <vt:lpstr>QT Example 2- Calculator</vt:lpstr>
      <vt:lpstr>calculator.cpp</vt:lpstr>
      <vt:lpstr>calculator.cpp</vt:lpstr>
      <vt:lpstr>calculator.cpp</vt:lpstr>
      <vt:lpstr>Signal and Slot</vt:lpstr>
      <vt:lpstr>Signal and Slot</vt:lpstr>
      <vt:lpstr>Signal and Slot</vt:lpstr>
      <vt:lpstr>Signal and Slot (Simple explanation)</vt:lpstr>
      <vt:lpstr>Signal and Slot (Simple explanation)</vt:lpstr>
      <vt:lpstr>calculator.cpp</vt:lpstr>
      <vt:lpstr>calculator.cpp</vt:lpstr>
      <vt:lpstr>calculator.cpp</vt:lpstr>
      <vt:lpstr>calculator.cpp</vt:lpstr>
      <vt:lpstr>calculator.cpp</vt:lpstr>
      <vt:lpstr>calculator.cpp</vt:lpstr>
      <vt:lpstr>calculator.cpp</vt:lpstr>
      <vt:lpstr>calculator.cpp</vt:lpstr>
      <vt:lpstr>calculator.cpp</vt:lpstr>
      <vt:lpstr>calculator.cpp</vt:lpstr>
      <vt:lpstr>calculator.cpp</vt:lpstr>
      <vt:lpstr>calculator.cpp</vt:lpstr>
      <vt:lpstr>calculator.cpp</vt:lpstr>
      <vt:lpstr>QT Example 2- Calculator(Result)</vt:lpstr>
      <vt:lpstr>QT Example 3-Application</vt:lpstr>
      <vt:lpstr>mainwindow.h</vt:lpstr>
      <vt:lpstr>mainwindow.cpp</vt:lpstr>
      <vt:lpstr>mainwindow.cpp</vt:lpstr>
      <vt:lpstr>mainwindow.cpp</vt:lpstr>
      <vt:lpstr>mainwindow.cpp</vt:lpstr>
      <vt:lpstr>mainwindow.cpp</vt:lpstr>
      <vt:lpstr>What is tr(“String”)?</vt:lpstr>
      <vt:lpstr>mainwindow.cpp</vt:lpstr>
      <vt:lpstr>mainwindow.cpp</vt:lpstr>
      <vt:lpstr>mainwindow.cpp</vt:lpstr>
      <vt:lpstr>mainwindow.cpp</vt:lpstr>
      <vt:lpstr>mainwindow.cpp</vt:lpstr>
      <vt:lpstr>mainwindow.cpp</vt:lpstr>
      <vt:lpstr>mainwindow.cpp</vt:lpstr>
      <vt:lpstr>mainwindow.cpp</vt:lpstr>
      <vt:lpstr>QT Example 3-Application(Result)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 yang</dc:creator>
  <cp:lastModifiedBy>Lenovo</cp:lastModifiedBy>
  <cp:revision>226</cp:revision>
  <dcterms:created xsi:type="dcterms:W3CDTF">2019-02-11T13:53:54Z</dcterms:created>
  <dcterms:modified xsi:type="dcterms:W3CDTF">2019-08-19T15:06:02Z</dcterms:modified>
</cp:coreProperties>
</file>